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8" r:id="rId2"/>
    <p:sldId id="259" r:id="rId3"/>
    <p:sldId id="261" r:id="rId4"/>
    <p:sldId id="260" r:id="rId5"/>
    <p:sldId id="262" r:id="rId6"/>
    <p:sldId id="264" r:id="rId7"/>
    <p:sldId id="293" r:id="rId8"/>
    <p:sldId id="263" r:id="rId9"/>
    <p:sldId id="266" r:id="rId10"/>
    <p:sldId id="267" r:id="rId11"/>
    <p:sldId id="292" r:id="rId12"/>
    <p:sldId id="268" r:id="rId13"/>
    <p:sldId id="270" r:id="rId14"/>
    <p:sldId id="288" r:id="rId15"/>
    <p:sldId id="274" r:id="rId16"/>
    <p:sldId id="275" r:id="rId17"/>
    <p:sldId id="276" r:id="rId18"/>
    <p:sldId id="277" r:id="rId19"/>
    <p:sldId id="278" r:id="rId20"/>
    <p:sldId id="279" r:id="rId21"/>
    <p:sldId id="291" r:id="rId22"/>
    <p:sldId id="280" r:id="rId23"/>
    <p:sldId id="289" r:id="rId24"/>
    <p:sldId id="282" r:id="rId25"/>
    <p:sldId id="284" r:id="rId26"/>
    <p:sldId id="281" r:id="rId27"/>
    <p:sldId id="285" r:id="rId28"/>
    <p:sldId id="283" r:id="rId29"/>
    <p:sldId id="286"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1127B5-3947-4CBF-AE69-2C7B354F1BAE}" v="47" dt="2020-09-30T05:38:46.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8" autoAdjust="0"/>
    <p:restoredTop sz="94660"/>
  </p:normalViewPr>
  <p:slideViewPr>
    <p:cSldViewPr snapToGrid="0">
      <p:cViewPr varScale="1">
        <p:scale>
          <a:sx n="141" d="100"/>
          <a:sy n="141" d="100"/>
        </p:scale>
        <p:origin x="100" y="8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8D5DC-A4D2-43DE-AB18-3CC387A825DC}" type="datetimeFigureOut">
              <a:rPr lang="en-US" smtClean="0"/>
              <a:t>3/29/2021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E4EB6-0454-427D-9FD8-1EB6793EBE1A}" type="slidenum">
              <a:rPr lang="en-US" smtClean="0"/>
              <a:t>‹#›</a:t>
            </a:fld>
            <a:endParaRPr lang="en-US"/>
          </a:p>
        </p:txBody>
      </p:sp>
    </p:spTree>
    <p:extLst>
      <p:ext uri="{BB962C8B-B14F-4D97-AF65-F5344CB8AC3E}">
        <p14:creationId xmlns:p14="http://schemas.microsoft.com/office/powerpoint/2010/main" val="30042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ME</a:t>
            </a:r>
          </a:p>
        </p:txBody>
      </p:sp>
      <p:sp>
        <p:nvSpPr>
          <p:cNvPr id="4" name="Slide Number Placeholder 3"/>
          <p:cNvSpPr>
            <a:spLocks noGrp="1"/>
          </p:cNvSpPr>
          <p:nvPr>
            <p:ph type="sldNum" sz="quarter" idx="5"/>
          </p:nvPr>
        </p:nvSpPr>
        <p:spPr/>
        <p:txBody>
          <a:bodyPr/>
          <a:lstStyle/>
          <a:p>
            <a:fld id="{0A1E4EB6-0454-427D-9FD8-1EB6793EBE1A}" type="slidenum">
              <a:rPr lang="en-US" smtClean="0"/>
              <a:t>5</a:t>
            </a:fld>
            <a:endParaRPr lang="en-US"/>
          </a:p>
        </p:txBody>
      </p:sp>
    </p:spTree>
    <p:extLst>
      <p:ext uri="{BB962C8B-B14F-4D97-AF65-F5344CB8AC3E}">
        <p14:creationId xmlns:p14="http://schemas.microsoft.com/office/powerpoint/2010/main" val="515422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B86E321-D269-4F6C-8096-68D5C64EC2D9}" type="datetime1">
              <a:rPr lang="en-US" smtClean="0"/>
              <a:t>3/29/2021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Lesson 0 - Spring 2021</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33206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73645F-A7D5-472D-AE09-4652483A80A8}" type="datetime1">
              <a:rPr lang="en-US" smtClean="0"/>
              <a:t>3/29/2021</a:t>
            </a:fld>
            <a:endParaRPr lang="en-US"/>
          </a:p>
        </p:txBody>
      </p:sp>
      <p:sp>
        <p:nvSpPr>
          <p:cNvPr id="5" name="Footer Placeholder 4"/>
          <p:cNvSpPr>
            <a:spLocks noGrp="1"/>
          </p:cNvSpPr>
          <p:nvPr>
            <p:ph type="ftr" sz="quarter" idx="11"/>
          </p:nvPr>
        </p:nvSpPr>
        <p:spPr/>
        <p:txBody>
          <a:bodyPr/>
          <a:lstStyle/>
          <a:p>
            <a:r>
              <a:rPr lang="en-US"/>
              <a:t>Lesson 0 - Spring 2021</a:t>
            </a:r>
          </a:p>
        </p:txBody>
      </p:sp>
      <p:sp>
        <p:nvSpPr>
          <p:cNvPr id="6" name="Slide Number Placeholder 5"/>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205985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E32609-4127-45AB-A50A-424627ACD85D}" type="datetime1">
              <a:rPr lang="en-US" smtClean="0"/>
              <a:t>3/29/2021</a:t>
            </a:fld>
            <a:endParaRPr lang="en-US"/>
          </a:p>
        </p:txBody>
      </p:sp>
      <p:sp>
        <p:nvSpPr>
          <p:cNvPr id="5" name="Footer Placeholder 4"/>
          <p:cNvSpPr>
            <a:spLocks noGrp="1"/>
          </p:cNvSpPr>
          <p:nvPr>
            <p:ph type="ftr" sz="quarter" idx="11"/>
          </p:nvPr>
        </p:nvSpPr>
        <p:spPr/>
        <p:txBody>
          <a:bodyPr/>
          <a:lstStyle/>
          <a:p>
            <a:r>
              <a:rPr lang="en-US"/>
              <a:t>Lesson 0 - Spring 2021</a:t>
            </a:r>
          </a:p>
        </p:txBody>
      </p:sp>
      <p:sp>
        <p:nvSpPr>
          <p:cNvPr id="6" name="Slide Number Placeholder 5"/>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259523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18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666DC8-94EB-4E0E-8D6F-5D0EDFE1A424}" type="datetime1">
              <a:rPr lang="en-US" smtClean="0"/>
              <a:t>3/29/2021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Lesson 0 - Spring 2021</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40490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971DC4-0B7D-4BBC-899E-972557960B0B}" type="datetime1">
              <a:rPr lang="en-US" smtClean="0"/>
              <a:t>3/29/2021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Lesson 0 - Spring 2021</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89235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850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850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29B1BA-1A2F-4B56-9DCA-8E2EC66BCD62}" type="datetime1">
              <a:rPr lang="en-US" smtClean="0"/>
              <a:t>3/29/2021</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Lesson 0 - Spring 2021</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32355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930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2500577"/>
            <a:ext cx="5183188" cy="3597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9B9B5A-9673-49B3-8C98-4576ABD01CF4}" type="datetime1">
              <a:rPr lang="en-US" smtClean="0"/>
              <a:t>3/29/2021</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a:t>Lesson 0 - Spring 2021</a:t>
            </a:r>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168312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91980F-68E0-4817-A4A8-7C5763A4489C}" type="datetime1">
              <a:rPr lang="en-US" smtClean="0"/>
              <a:t>3/29/2021</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Lesson 0 - Spring 2021</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D3C886E-6997-4228-A88B-2272D22D50D1}" type="slidenum">
              <a:rPr lang="en-US" smtClean="0"/>
              <a:pPr/>
              <a:t>‹#›</a:t>
            </a:fld>
            <a:endParaRPr lang="en-US" dirty="0"/>
          </a:p>
        </p:txBody>
      </p:sp>
    </p:spTree>
    <p:extLst>
      <p:ext uri="{BB962C8B-B14F-4D97-AF65-F5344CB8AC3E}">
        <p14:creationId xmlns:p14="http://schemas.microsoft.com/office/powerpoint/2010/main" val="377967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24C16-3936-4FED-A4E9-540B7DC510A4}" type="datetime1">
              <a:rPr lang="en-US" smtClean="0"/>
              <a:t>3/29/2021</a:t>
            </a:fld>
            <a:endParaRPr lang="en-US"/>
          </a:p>
        </p:txBody>
      </p:sp>
      <p:sp>
        <p:nvSpPr>
          <p:cNvPr id="3" name="Footer Placeholder 2"/>
          <p:cNvSpPr>
            <a:spLocks noGrp="1"/>
          </p:cNvSpPr>
          <p:nvPr>
            <p:ph type="ftr" sz="quarter" idx="11"/>
          </p:nvPr>
        </p:nvSpPr>
        <p:spPr/>
        <p:txBody>
          <a:bodyPr/>
          <a:lstStyle/>
          <a:p>
            <a:r>
              <a:rPr lang="en-US"/>
              <a:t>Lesson 0 - Spring 2021</a:t>
            </a:r>
          </a:p>
        </p:txBody>
      </p:sp>
      <p:sp>
        <p:nvSpPr>
          <p:cNvPr id="4" name="Slide Number Placeholder 3"/>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2197099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F24744-C5A4-4D0B-BB64-3ABA399EBF36}" type="datetime1">
              <a:rPr lang="en-US" smtClean="0"/>
              <a:t>3/29/2021</a:t>
            </a:fld>
            <a:endParaRPr lang="en-US"/>
          </a:p>
        </p:txBody>
      </p:sp>
      <p:sp>
        <p:nvSpPr>
          <p:cNvPr id="6" name="Footer Placeholder 5"/>
          <p:cNvSpPr>
            <a:spLocks noGrp="1"/>
          </p:cNvSpPr>
          <p:nvPr>
            <p:ph type="ftr" sz="quarter" idx="11"/>
          </p:nvPr>
        </p:nvSpPr>
        <p:spPr/>
        <p:txBody>
          <a:bodyPr/>
          <a:lstStyle/>
          <a:p>
            <a:r>
              <a:rPr lang="en-US"/>
              <a:t>Lesson 0 - Spring 2021</a:t>
            </a:r>
          </a:p>
        </p:txBody>
      </p:sp>
      <p:sp>
        <p:nvSpPr>
          <p:cNvPr id="7" name="Slide Number Placeholder 6"/>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425447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AA2C69-E204-47A6-9DA9-191117353D5C}" type="datetime1">
              <a:rPr lang="en-US" smtClean="0"/>
              <a:t>3/29/2021</a:t>
            </a:fld>
            <a:endParaRPr lang="en-US"/>
          </a:p>
        </p:txBody>
      </p:sp>
      <p:sp>
        <p:nvSpPr>
          <p:cNvPr id="6" name="Footer Placeholder 5"/>
          <p:cNvSpPr>
            <a:spLocks noGrp="1"/>
          </p:cNvSpPr>
          <p:nvPr>
            <p:ph type="ftr" sz="quarter" idx="11"/>
          </p:nvPr>
        </p:nvSpPr>
        <p:spPr/>
        <p:txBody>
          <a:bodyPr/>
          <a:lstStyle/>
          <a:p>
            <a:r>
              <a:rPr lang="en-US"/>
              <a:t>Lesson 0 - Spring 2021</a:t>
            </a:r>
          </a:p>
        </p:txBody>
      </p:sp>
      <p:sp>
        <p:nvSpPr>
          <p:cNvPr id="7" name="Slide Number Placeholder 6"/>
          <p:cNvSpPr>
            <a:spLocks noGrp="1"/>
          </p:cNvSpPr>
          <p:nvPr>
            <p:ph type="sldNum" sz="quarter" idx="12"/>
          </p:nvPr>
        </p:nvSpPr>
        <p:spPr/>
        <p:txBody>
          <a:bodyPr/>
          <a:lstStyle/>
          <a:p>
            <a:fld id="{9D3C886E-6997-4228-A88B-2272D22D50D1}" type="slidenum">
              <a:rPr lang="en-US" smtClean="0"/>
              <a:t>‹#›</a:t>
            </a:fld>
            <a:endParaRPr lang="en-US"/>
          </a:p>
        </p:txBody>
      </p:sp>
    </p:spTree>
    <p:extLst>
      <p:ext uri="{BB962C8B-B14F-4D97-AF65-F5344CB8AC3E}">
        <p14:creationId xmlns:p14="http://schemas.microsoft.com/office/powerpoint/2010/main" val="334457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C38F1-908F-46C7-97D4-0089D42F3977}" type="datetime1">
              <a:rPr lang="en-US" smtClean="0"/>
              <a:t>3/29/2021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Lesson 0 - Spring 2021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C886E-6997-4228-A88B-2272D22D50D1}"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180666"/>
            <a:ext cx="12192000" cy="677334"/>
          </a:xfrm>
          <a:prstGeom prst="rect">
            <a:avLst/>
          </a:prstGeom>
        </p:spPr>
      </p:pic>
    </p:spTree>
    <p:extLst>
      <p:ext uri="{BB962C8B-B14F-4D97-AF65-F5344CB8AC3E}">
        <p14:creationId xmlns:p14="http://schemas.microsoft.com/office/powerpoint/2010/main" val="868790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courses.cs.washington.edu/courses/cse142/21sp/syllabus.html#resubmissio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courses.cs.washington.edu/courses/cse142/21sp/syllabus.html#gradin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courses.cs.washington.edu/courses/cse142/21sp/syllabus.html#collaborationandacademicconduc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courses.cs.washington.edu/courses/cse142/21sp/syllabus.html#amnest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g"/><Relationship Id="rId26" Type="http://schemas.openxmlformats.org/officeDocument/2006/relationships/image" Target="../media/image26.jpeg"/><Relationship Id="rId3" Type="http://schemas.openxmlformats.org/officeDocument/2006/relationships/image" Target="../media/image3.jpe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7.jpeg"/><Relationship Id="rId25"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24" Type="http://schemas.openxmlformats.org/officeDocument/2006/relationships/image" Target="../media/image24.jpeg"/><Relationship Id="rId5" Type="http://schemas.openxmlformats.org/officeDocument/2006/relationships/image" Target="../media/image5.png"/><Relationship Id="rId15" Type="http://schemas.openxmlformats.org/officeDocument/2006/relationships/image" Target="../media/image15.jpg"/><Relationship Id="rId23" Type="http://schemas.openxmlformats.org/officeDocument/2006/relationships/image" Target="../media/image23.jpeg"/><Relationship Id="rId10" Type="http://schemas.openxmlformats.org/officeDocument/2006/relationships/image" Target="../media/image10.jpg"/><Relationship Id="rId19" Type="http://schemas.openxmlformats.org/officeDocument/2006/relationships/image" Target="../media/image19.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png"/><Relationship Id="rId27" Type="http://schemas.openxmlformats.org/officeDocument/2006/relationships/image" Target="../media/image2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to CSE 142!</a:t>
            </a:r>
          </a:p>
        </p:txBody>
      </p:sp>
      <p:sp>
        <p:nvSpPr>
          <p:cNvPr id="3" name="Subtitle 2"/>
          <p:cNvSpPr>
            <a:spLocks noGrp="1"/>
          </p:cNvSpPr>
          <p:nvPr>
            <p:ph type="subTitle" idx="1"/>
          </p:nvPr>
        </p:nvSpPr>
        <p:spPr>
          <a:xfrm>
            <a:off x="1524000" y="3602038"/>
            <a:ext cx="9144000" cy="1007799"/>
          </a:xfrm>
        </p:spPr>
        <p:txBody>
          <a:bodyPr/>
          <a:lstStyle/>
          <a:p>
            <a:r>
              <a:rPr lang="en-US" dirty="0"/>
              <a:t>Miya </a:t>
            </a:r>
            <a:r>
              <a:rPr lang="en-US" dirty="0" err="1"/>
              <a:t>Natsuhara</a:t>
            </a:r>
            <a:endParaRPr lang="en-US" dirty="0"/>
          </a:p>
          <a:p>
            <a:r>
              <a:rPr lang="en-US" dirty="0"/>
              <a:t>Spring 2021</a:t>
            </a:r>
          </a:p>
        </p:txBody>
      </p:sp>
      <p:sp>
        <p:nvSpPr>
          <p:cNvPr id="4" name="Subtitle 2"/>
          <p:cNvSpPr txBox="1">
            <a:spLocks/>
          </p:cNvSpPr>
          <p:nvPr/>
        </p:nvSpPr>
        <p:spPr>
          <a:xfrm>
            <a:off x="1524000" y="4701912"/>
            <a:ext cx="9144000" cy="10077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i="1" dirty="0"/>
              <a:t>Please make sure your microphone is muted.</a:t>
            </a:r>
          </a:p>
          <a:p>
            <a:r>
              <a:rPr lang="en-US" i="1" dirty="0"/>
              <a:t>If you’re willing, turn on your video so we can see you!</a:t>
            </a:r>
          </a:p>
        </p:txBody>
      </p:sp>
    </p:spTree>
    <p:extLst>
      <p:ext uri="{BB962C8B-B14F-4D97-AF65-F5344CB8AC3E}">
        <p14:creationId xmlns:p14="http://schemas.microsoft.com/office/powerpoint/2010/main" val="878207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Components</a:t>
            </a:r>
          </a:p>
        </p:txBody>
      </p:sp>
      <p:sp>
        <p:nvSpPr>
          <p:cNvPr id="3" name="Content Placeholder 2"/>
          <p:cNvSpPr>
            <a:spLocks noGrp="1"/>
          </p:cNvSpPr>
          <p:nvPr>
            <p:ph type="body" idx="1"/>
          </p:nvPr>
        </p:nvSpPr>
        <p:spPr>
          <a:xfrm>
            <a:off x="839788" y="1681163"/>
            <a:ext cx="5157787" cy="518480"/>
          </a:xfrm>
        </p:spPr>
        <p:txBody>
          <a:bodyPr>
            <a:normAutofit/>
          </a:bodyPr>
          <a:lstStyle/>
          <a:p>
            <a:r>
              <a:rPr lang="en-US" dirty="0"/>
              <a:t>Lessons (aka Lectures)</a:t>
            </a:r>
          </a:p>
        </p:txBody>
      </p:sp>
      <p:sp>
        <p:nvSpPr>
          <p:cNvPr id="6" name="Content Placeholder 5"/>
          <p:cNvSpPr>
            <a:spLocks noGrp="1"/>
          </p:cNvSpPr>
          <p:nvPr>
            <p:ph sz="half" idx="2"/>
          </p:nvPr>
        </p:nvSpPr>
        <p:spPr>
          <a:xfrm>
            <a:off x="839788" y="2195145"/>
            <a:ext cx="5157787" cy="3228193"/>
          </a:xfrm>
        </p:spPr>
        <p:txBody>
          <a:bodyPr>
            <a:normAutofit fontScale="92500" lnSpcReduction="10000"/>
          </a:bodyPr>
          <a:lstStyle/>
          <a:p>
            <a:r>
              <a:rPr lang="en-US" dirty="0"/>
              <a:t>MWF, 8:30am PDT</a:t>
            </a:r>
          </a:p>
          <a:p>
            <a:r>
              <a:rPr lang="en-US" dirty="0"/>
              <a:t>Held live via Zoom; recordings released after</a:t>
            </a:r>
          </a:p>
          <a:p>
            <a:r>
              <a:rPr lang="en-US" dirty="0"/>
              <a:t>First introductions to course concepts</a:t>
            </a:r>
          </a:p>
          <a:p>
            <a:r>
              <a:rPr lang="en-US" dirty="0"/>
              <a:t>Mix of presentation of content and practice activities/problems</a:t>
            </a:r>
          </a:p>
          <a:p>
            <a:r>
              <a:rPr lang="en-US" dirty="0"/>
              <a:t>Some required pre-work</a:t>
            </a:r>
          </a:p>
        </p:txBody>
      </p:sp>
      <p:sp>
        <p:nvSpPr>
          <p:cNvPr id="8" name="Text Placeholder 7"/>
          <p:cNvSpPr>
            <a:spLocks noGrp="1"/>
          </p:cNvSpPr>
          <p:nvPr>
            <p:ph type="body" sz="quarter" idx="3"/>
          </p:nvPr>
        </p:nvSpPr>
        <p:spPr>
          <a:xfrm>
            <a:off x="6172200" y="1681163"/>
            <a:ext cx="5183188" cy="513982"/>
          </a:xfrm>
        </p:spPr>
        <p:txBody>
          <a:bodyPr/>
          <a:lstStyle/>
          <a:p>
            <a:r>
              <a:rPr lang="en-US" dirty="0"/>
              <a:t>Sections</a:t>
            </a:r>
          </a:p>
        </p:txBody>
      </p:sp>
      <p:sp>
        <p:nvSpPr>
          <p:cNvPr id="9" name="Content Placeholder 8"/>
          <p:cNvSpPr>
            <a:spLocks noGrp="1"/>
          </p:cNvSpPr>
          <p:nvPr>
            <p:ph sz="quarter" idx="4"/>
          </p:nvPr>
        </p:nvSpPr>
        <p:spPr>
          <a:xfrm>
            <a:off x="6170612" y="2195145"/>
            <a:ext cx="5183188" cy="3223695"/>
          </a:xfrm>
        </p:spPr>
        <p:txBody>
          <a:bodyPr>
            <a:normAutofit fontScale="92500" lnSpcReduction="20000"/>
          </a:bodyPr>
          <a:lstStyle/>
          <a:p>
            <a:r>
              <a:rPr lang="en-US" dirty="0" err="1"/>
              <a:t>Th</a:t>
            </a:r>
            <a:r>
              <a:rPr lang="en-US" dirty="0"/>
              <a:t>, various times</a:t>
            </a:r>
          </a:p>
          <a:p>
            <a:r>
              <a:rPr lang="en-US" dirty="0"/>
              <a:t>Led by TAs </a:t>
            </a:r>
          </a:p>
          <a:p>
            <a:r>
              <a:rPr lang="en-US" dirty="0"/>
              <a:t>Held live via Zoom; </a:t>
            </a:r>
            <a:r>
              <a:rPr lang="en-US" b="1" i="1" dirty="0"/>
              <a:t>not </a:t>
            </a:r>
            <a:r>
              <a:rPr lang="en-US" dirty="0"/>
              <a:t>recorded</a:t>
            </a:r>
          </a:p>
          <a:p>
            <a:pPr lvl="1"/>
            <a:r>
              <a:rPr lang="en-US" dirty="0"/>
              <a:t>Short videos will be released on occasion when important material is covered</a:t>
            </a:r>
          </a:p>
          <a:p>
            <a:r>
              <a:rPr lang="en-US" dirty="0"/>
              <a:t>Additional review, discussion, and practice</a:t>
            </a:r>
          </a:p>
          <a:p>
            <a:r>
              <a:rPr lang="en-US" dirty="0"/>
              <a:t>Mostly practice problems</a:t>
            </a:r>
          </a:p>
          <a:p>
            <a:endParaRPr lang="en-US" dirty="0"/>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10</a:t>
            </a:fld>
            <a:endParaRPr lang="en-US" dirty="0"/>
          </a:p>
        </p:txBody>
      </p:sp>
      <p:sp>
        <p:nvSpPr>
          <p:cNvPr id="7" name="TextBox 6"/>
          <p:cNvSpPr txBox="1"/>
          <p:nvPr/>
        </p:nvSpPr>
        <p:spPr>
          <a:xfrm>
            <a:off x="839788" y="5538656"/>
            <a:ext cx="10733164" cy="369332"/>
          </a:xfrm>
          <a:prstGeom prst="rect">
            <a:avLst/>
          </a:prstGeom>
          <a:noFill/>
        </p:spPr>
        <p:txBody>
          <a:bodyPr wrap="square" rtlCol="0">
            <a:spAutoFit/>
          </a:bodyPr>
          <a:lstStyle/>
          <a:p>
            <a:pPr algn="ctr"/>
            <a:r>
              <a:rPr lang="en-US" i="1" dirty="0"/>
              <a:t>Attendance is not taken, but you are responsible for all material (including announcements).</a:t>
            </a:r>
          </a:p>
        </p:txBody>
      </p:sp>
    </p:spTree>
    <p:extLst>
      <p:ext uri="{BB962C8B-B14F-4D97-AF65-F5344CB8AC3E}">
        <p14:creationId xmlns:p14="http://schemas.microsoft.com/office/powerpoint/2010/main" val="1878354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Components</a:t>
            </a:r>
          </a:p>
        </p:txBody>
      </p:sp>
      <p:sp>
        <p:nvSpPr>
          <p:cNvPr id="3" name="Content Placeholder 2"/>
          <p:cNvSpPr>
            <a:spLocks noGrp="1"/>
          </p:cNvSpPr>
          <p:nvPr>
            <p:ph type="body" idx="1"/>
          </p:nvPr>
        </p:nvSpPr>
        <p:spPr>
          <a:xfrm>
            <a:off x="839788" y="1681163"/>
            <a:ext cx="5157787" cy="518480"/>
          </a:xfrm>
        </p:spPr>
        <p:txBody>
          <a:bodyPr>
            <a:normAutofit/>
          </a:bodyPr>
          <a:lstStyle/>
          <a:p>
            <a:r>
              <a:rPr lang="en-US" dirty="0"/>
              <a:t>Labs (optional)</a:t>
            </a:r>
          </a:p>
        </p:txBody>
      </p:sp>
      <p:sp>
        <p:nvSpPr>
          <p:cNvPr id="6" name="Content Placeholder 5"/>
          <p:cNvSpPr>
            <a:spLocks noGrp="1"/>
          </p:cNvSpPr>
          <p:nvPr>
            <p:ph sz="half" idx="2"/>
          </p:nvPr>
        </p:nvSpPr>
        <p:spPr>
          <a:xfrm>
            <a:off x="839788" y="2195145"/>
            <a:ext cx="5157787" cy="3228193"/>
          </a:xfrm>
        </p:spPr>
        <p:txBody>
          <a:bodyPr>
            <a:normAutofit/>
          </a:bodyPr>
          <a:lstStyle/>
          <a:p>
            <a:r>
              <a:rPr lang="en-US" dirty="0"/>
              <a:t>T, various times</a:t>
            </a:r>
          </a:p>
          <a:p>
            <a:r>
              <a:rPr lang="en-US" dirty="0"/>
              <a:t>Problems released online, support from TAs over Zoom</a:t>
            </a:r>
          </a:p>
          <a:p>
            <a:r>
              <a:rPr lang="en-US" dirty="0"/>
              <a:t>CSE 190 sections </a:t>
            </a:r>
            <a:r>
              <a:rPr lang="en-US" b="1" dirty="0"/>
              <a:t>H through R</a:t>
            </a:r>
          </a:p>
          <a:p>
            <a:r>
              <a:rPr lang="en-US" dirty="0"/>
              <a:t>1 credit course</a:t>
            </a:r>
          </a:p>
          <a:p>
            <a:r>
              <a:rPr lang="en-US" dirty="0"/>
              <a:t>Credit/No Credit grading </a:t>
            </a:r>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11</a:t>
            </a:fld>
            <a:endParaRPr lang="en-US" dirty="0"/>
          </a:p>
        </p:txBody>
      </p:sp>
    </p:spTree>
    <p:extLst>
      <p:ext uri="{BB962C8B-B14F-4D97-AF65-F5344CB8AC3E}">
        <p14:creationId xmlns:p14="http://schemas.microsoft.com/office/powerpoint/2010/main" val="3029775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What is Computer Science?</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solidFill>
                  <a:schemeClr val="accent5"/>
                </a:solidFill>
              </a:rPr>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Zoom</a:t>
            </a:r>
          </a:p>
          <a:p>
            <a:pPr lvl="1"/>
            <a:r>
              <a:rPr lang="en-US" dirty="0"/>
              <a:t>Ed</a:t>
            </a:r>
          </a:p>
          <a:p>
            <a:pPr lvl="1"/>
            <a:r>
              <a:rPr lang="en-US" dirty="0" err="1"/>
              <a:t>PollEverywhere</a:t>
            </a:r>
            <a:endParaRPr lang="en-US" dirty="0"/>
          </a:p>
          <a:p>
            <a:pPr lvl="1"/>
            <a:r>
              <a:rPr lang="en-US" dirty="0"/>
              <a:t>Discord</a:t>
            </a:r>
          </a:p>
          <a:p>
            <a:r>
              <a:rPr lang="en-US" dirty="0">
                <a:solidFill>
                  <a:schemeClr val="accent1">
                    <a:lumMod val="75000"/>
                    <a:lumOff val="25000"/>
                  </a:schemeClr>
                </a:solidFill>
              </a:rPr>
              <a:t>Assessment and grading</a:t>
            </a:r>
          </a:p>
          <a:p>
            <a:r>
              <a:rPr lang="en-US" dirty="0">
                <a:solidFill>
                  <a:schemeClr val="accent1">
                    <a:lumMod val="75000"/>
                    <a:lumOff val="25000"/>
                  </a:schemeClr>
                </a:solidFill>
              </a:rPr>
              <a:t>Collaboration</a:t>
            </a:r>
          </a:p>
        </p:txBody>
      </p:sp>
      <p:sp>
        <p:nvSpPr>
          <p:cNvPr id="6" name="Footer Placeholder 5"/>
          <p:cNvSpPr>
            <a:spLocks noGrp="1"/>
          </p:cNvSpPr>
          <p:nvPr>
            <p:ph type="ftr" sz="quarter" idx="11"/>
          </p:nvPr>
        </p:nvSpPr>
        <p:spPr/>
        <p:txBody>
          <a:bodyPr/>
          <a:lstStyle/>
          <a:p>
            <a:r>
              <a:rPr lang="en-US">
                <a:solidFill>
                  <a:schemeClr val="bg1"/>
                </a:solidFill>
              </a:rPr>
              <a:t>Lesson 0 - Spring 2021</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12</a:t>
            </a:fld>
            <a:endParaRPr lang="en-US" dirty="0">
              <a:solidFill>
                <a:schemeClr val="bg1"/>
              </a:solidFill>
            </a:endParaRPr>
          </a:p>
        </p:txBody>
      </p:sp>
      <p:sp>
        <p:nvSpPr>
          <p:cNvPr id="4" name="Right Arrow 3"/>
          <p:cNvSpPr/>
          <p:nvPr/>
        </p:nvSpPr>
        <p:spPr>
          <a:xfrm flipH="1">
            <a:off x="4030168" y="4684423"/>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ight Arrow 5">
            <a:extLst>
              <a:ext uri="{FF2B5EF4-FFF2-40B4-BE49-F238E27FC236}">
                <a16:creationId xmlns:a16="http://schemas.microsoft.com/office/drawing/2014/main" id="{FE3C2A9F-9685-4604-9F01-D8D56CB06D12}"/>
              </a:ext>
            </a:extLst>
          </p:cNvPr>
          <p:cNvSpPr/>
          <p:nvPr/>
        </p:nvSpPr>
        <p:spPr>
          <a:xfrm flipH="1">
            <a:off x="10256846" y="4763250"/>
            <a:ext cx="472001" cy="228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2D962C41-B233-4873-AF4C-6AE34FB80E3E}"/>
              </a:ext>
            </a:extLst>
          </p:cNvPr>
          <p:cNvSpPr/>
          <p:nvPr/>
        </p:nvSpPr>
        <p:spPr>
          <a:xfrm>
            <a:off x="6096000" y="4305300"/>
            <a:ext cx="4114800" cy="10287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0850865-9FC1-4A3F-8B96-42A5A5685382}"/>
              </a:ext>
            </a:extLst>
          </p:cNvPr>
          <p:cNvSpPr txBox="1"/>
          <p:nvPr/>
        </p:nvSpPr>
        <p:spPr>
          <a:xfrm>
            <a:off x="10695407" y="4646478"/>
            <a:ext cx="994816" cy="461665"/>
          </a:xfrm>
          <a:prstGeom prst="rect">
            <a:avLst/>
          </a:prstGeom>
          <a:noFill/>
        </p:spPr>
        <p:txBody>
          <a:bodyPr wrap="square" rtlCol="0">
            <a:spAutoFit/>
          </a:bodyPr>
          <a:lstStyle/>
          <a:p>
            <a:r>
              <a:rPr lang="en-US" sz="2400" dirty="0">
                <a:solidFill>
                  <a:schemeClr val="accent1">
                    <a:lumMod val="75000"/>
                    <a:lumOff val="25000"/>
                  </a:schemeClr>
                </a:solidFill>
              </a:rPr>
              <a:t>(Wed)</a:t>
            </a:r>
          </a:p>
        </p:txBody>
      </p:sp>
    </p:spTree>
    <p:extLst>
      <p:ext uri="{BB962C8B-B14F-4D97-AF65-F5344CB8AC3E}">
        <p14:creationId xmlns:p14="http://schemas.microsoft.com/office/powerpoint/2010/main" val="2465391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Lesson 0 - Spring 2021</a:t>
            </a:r>
            <a:endParaRPr lang="en-US" dirty="0"/>
          </a:p>
        </p:txBody>
      </p:sp>
      <p:sp>
        <p:nvSpPr>
          <p:cNvPr id="6" name="Slide Number Placeholder 5"/>
          <p:cNvSpPr>
            <a:spLocks noGrp="1"/>
          </p:cNvSpPr>
          <p:nvPr>
            <p:ph type="sldNum" sz="quarter" idx="12"/>
          </p:nvPr>
        </p:nvSpPr>
        <p:spPr/>
        <p:txBody>
          <a:bodyPr/>
          <a:lstStyle/>
          <a:p>
            <a:fld id="{9D3C886E-6997-4228-A88B-2272D22D50D1}" type="slidenum">
              <a:rPr lang="en-US" smtClean="0"/>
              <a:pPr/>
              <a:t>13</a:t>
            </a:fld>
            <a:endParaRPr lang="en-US" dirty="0"/>
          </a:p>
        </p:txBody>
      </p:sp>
      <p:pic>
        <p:nvPicPr>
          <p:cNvPr id="2050" name="Picture 2" descr="https://lh3.googleusercontent.com/hc_rn47Rrv_0lYi1TgIpEV0y6gMYkyYCu-bWRckykKcw-J6095JOR8X8-sgIyLfyJPofnQ4XpqGntu1A0ga4oKIbiRT8rsGoIJIYMaAk7jsaM3TRPXTP6SmgCiplpDZWWhf74HxWK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520" y="411480"/>
            <a:ext cx="8108959" cy="540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118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in CSE 142 (or anywhere)</a:t>
            </a:r>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14</a:t>
            </a:fld>
            <a:endParaRPr lang="en-US" dirty="0"/>
          </a:p>
        </p:txBody>
      </p:sp>
      <p:pic>
        <p:nvPicPr>
          <p:cNvPr id="9" name="Content Placeholder 8"/>
          <p:cNvPicPr>
            <a:picLocks noGrp="1" noChangeAspect="1"/>
          </p:cNvPicPr>
          <p:nvPr>
            <p:ph idx="1"/>
          </p:nvPr>
        </p:nvPicPr>
        <p:blipFill>
          <a:blip r:embed="rId2"/>
          <a:stretch>
            <a:fillRect/>
          </a:stretch>
        </p:blipFill>
        <p:spPr>
          <a:xfrm>
            <a:off x="1807588" y="1544773"/>
            <a:ext cx="8576823" cy="4217988"/>
          </a:xfrm>
          <a:prstGeom prst="rect">
            <a:avLst/>
          </a:prstGeom>
        </p:spPr>
      </p:pic>
    </p:spTree>
    <p:extLst>
      <p:ext uri="{BB962C8B-B14F-4D97-AF65-F5344CB8AC3E}">
        <p14:creationId xmlns:p14="http://schemas.microsoft.com/office/powerpoint/2010/main" val="849112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What is Computer Science?</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solidFill>
                  <a:schemeClr val="accent2"/>
                </a:solidFill>
              </a:rPr>
              <a:t>Tools and resources</a:t>
            </a:r>
          </a:p>
          <a:p>
            <a:pPr lvl="1"/>
            <a:r>
              <a:rPr lang="en-US" dirty="0">
                <a:solidFill>
                  <a:schemeClr val="accent2"/>
                </a:solidFill>
              </a:rPr>
              <a:t>Course Website</a:t>
            </a:r>
          </a:p>
          <a:p>
            <a:pPr lvl="1"/>
            <a:r>
              <a:rPr lang="en-US" dirty="0">
                <a:solidFill>
                  <a:schemeClr val="accent2"/>
                </a:solidFill>
              </a:rPr>
              <a:t>Zoom</a:t>
            </a:r>
          </a:p>
          <a:p>
            <a:pPr lvl="1"/>
            <a:r>
              <a:rPr lang="en-US" dirty="0">
                <a:solidFill>
                  <a:schemeClr val="accent2"/>
                </a:solidFill>
              </a:rPr>
              <a:t>Ed</a:t>
            </a:r>
          </a:p>
          <a:p>
            <a:pPr lvl="1"/>
            <a:r>
              <a:rPr lang="en-US" dirty="0" err="1">
                <a:solidFill>
                  <a:schemeClr val="accent2"/>
                </a:solidFill>
              </a:rPr>
              <a:t>PollEverywhere</a:t>
            </a:r>
            <a:endParaRPr lang="en-US" dirty="0">
              <a:solidFill>
                <a:schemeClr val="accent2"/>
              </a:solidFill>
            </a:endParaRPr>
          </a:p>
          <a:p>
            <a:pPr lvl="1"/>
            <a:r>
              <a:rPr lang="en-US" dirty="0">
                <a:solidFill>
                  <a:schemeClr val="accent2"/>
                </a:solidFill>
              </a:rPr>
              <a:t>Discord</a:t>
            </a:r>
          </a:p>
          <a:p>
            <a:r>
              <a:rPr lang="en-US" dirty="0">
                <a:solidFill>
                  <a:schemeClr val="accent1">
                    <a:lumMod val="75000"/>
                    <a:lumOff val="25000"/>
                  </a:schemeClr>
                </a:solidFill>
              </a:rPr>
              <a:t>Assessment and grading</a:t>
            </a:r>
          </a:p>
          <a:p>
            <a:r>
              <a:rPr lang="en-US" dirty="0">
                <a:solidFill>
                  <a:schemeClr val="accent1">
                    <a:lumMod val="75000"/>
                    <a:lumOff val="25000"/>
                  </a:schemeClr>
                </a:solidFill>
              </a:rPr>
              <a:t>Collaboration</a:t>
            </a:r>
          </a:p>
        </p:txBody>
      </p:sp>
      <p:sp>
        <p:nvSpPr>
          <p:cNvPr id="6" name="Footer Placeholder 5"/>
          <p:cNvSpPr>
            <a:spLocks noGrp="1"/>
          </p:cNvSpPr>
          <p:nvPr>
            <p:ph type="ftr" sz="quarter" idx="11"/>
          </p:nvPr>
        </p:nvSpPr>
        <p:spPr/>
        <p:txBody>
          <a:bodyPr/>
          <a:lstStyle/>
          <a:p>
            <a:r>
              <a:rPr lang="en-US">
                <a:solidFill>
                  <a:schemeClr val="bg1"/>
                </a:solidFill>
              </a:rPr>
              <a:t>Lesson 0 - Spring 2021</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15</a:t>
            </a:fld>
            <a:endParaRPr lang="en-US" dirty="0">
              <a:solidFill>
                <a:schemeClr val="bg1"/>
              </a:solidFill>
            </a:endParaRPr>
          </a:p>
        </p:txBody>
      </p:sp>
      <p:sp>
        <p:nvSpPr>
          <p:cNvPr id="4" name="Right Arrow 3"/>
          <p:cNvSpPr/>
          <p:nvPr/>
        </p:nvSpPr>
        <p:spPr>
          <a:xfrm flipH="1">
            <a:off x="9467756" y="2009765"/>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502C9E4-95D5-4D53-B0AA-7E9ABE9D9BC2}"/>
              </a:ext>
            </a:extLst>
          </p:cNvPr>
          <p:cNvSpPr/>
          <p:nvPr/>
        </p:nvSpPr>
        <p:spPr>
          <a:xfrm>
            <a:off x="6096000" y="4305300"/>
            <a:ext cx="4114800" cy="10287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5">
            <a:extLst>
              <a:ext uri="{FF2B5EF4-FFF2-40B4-BE49-F238E27FC236}">
                <a16:creationId xmlns:a16="http://schemas.microsoft.com/office/drawing/2014/main" id="{C8D994A9-B0B4-406E-B452-46BB526D1CB8}"/>
              </a:ext>
            </a:extLst>
          </p:cNvPr>
          <p:cNvSpPr/>
          <p:nvPr/>
        </p:nvSpPr>
        <p:spPr>
          <a:xfrm>
            <a:off x="5437239" y="4675553"/>
            <a:ext cx="506361" cy="25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3EF90EC-D03F-42B9-B5F6-D8C2120A843F}"/>
              </a:ext>
            </a:extLst>
          </p:cNvPr>
          <p:cNvSpPr txBox="1"/>
          <p:nvPr/>
        </p:nvSpPr>
        <p:spPr>
          <a:xfrm>
            <a:off x="4527576" y="4532419"/>
            <a:ext cx="994816" cy="461665"/>
          </a:xfrm>
          <a:prstGeom prst="rect">
            <a:avLst/>
          </a:prstGeom>
          <a:noFill/>
        </p:spPr>
        <p:txBody>
          <a:bodyPr wrap="square" rtlCol="0">
            <a:spAutoFit/>
          </a:bodyPr>
          <a:lstStyle/>
          <a:p>
            <a:r>
              <a:rPr lang="en-US" sz="2400" dirty="0">
                <a:solidFill>
                  <a:schemeClr val="accent1">
                    <a:lumMod val="75000"/>
                    <a:lumOff val="25000"/>
                  </a:schemeClr>
                </a:solidFill>
              </a:rPr>
              <a:t>(Wed)</a:t>
            </a:r>
          </a:p>
        </p:txBody>
      </p:sp>
    </p:spTree>
    <p:extLst>
      <p:ext uri="{BB962C8B-B14F-4D97-AF65-F5344CB8AC3E}">
        <p14:creationId xmlns:p14="http://schemas.microsoft.com/office/powerpoint/2010/main" val="3669850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Course Website</a:t>
            </a:r>
          </a:p>
        </p:txBody>
      </p:sp>
      <p:sp>
        <p:nvSpPr>
          <p:cNvPr id="5" name="Footer Placeholder 4"/>
          <p:cNvSpPr>
            <a:spLocks noGrp="1"/>
          </p:cNvSpPr>
          <p:nvPr>
            <p:ph type="ftr" sz="quarter" idx="11"/>
          </p:nvPr>
        </p:nvSpPr>
        <p:spPr/>
        <p:txBody>
          <a:bodyPr/>
          <a:lstStyle/>
          <a:p>
            <a:r>
              <a:rPr lang="en-US"/>
              <a:t>Lesson 0 - Spring 2021</a:t>
            </a:r>
            <a:endParaRPr lang="en-US" dirty="0"/>
          </a:p>
        </p:txBody>
      </p:sp>
      <p:sp>
        <p:nvSpPr>
          <p:cNvPr id="6" name="Slide Number Placeholder 5"/>
          <p:cNvSpPr>
            <a:spLocks noGrp="1"/>
          </p:cNvSpPr>
          <p:nvPr>
            <p:ph type="sldNum" sz="quarter" idx="12"/>
          </p:nvPr>
        </p:nvSpPr>
        <p:spPr/>
        <p:txBody>
          <a:bodyPr/>
          <a:lstStyle/>
          <a:p>
            <a:fld id="{9D3C886E-6997-4228-A88B-2272D22D50D1}" type="slidenum">
              <a:rPr lang="en-US" smtClean="0"/>
              <a:pPr/>
              <a:t>16</a:t>
            </a:fld>
            <a:endParaRPr lang="en-US" dirty="0"/>
          </a:p>
        </p:txBody>
      </p:sp>
      <p:sp>
        <p:nvSpPr>
          <p:cNvPr id="11" name="TextBox 10"/>
          <p:cNvSpPr txBox="1"/>
          <p:nvPr/>
        </p:nvSpPr>
        <p:spPr>
          <a:xfrm>
            <a:off x="1129328" y="1613158"/>
            <a:ext cx="3473152" cy="646331"/>
          </a:xfrm>
          <a:prstGeom prst="rect">
            <a:avLst/>
          </a:prstGeom>
          <a:ln cap="sq"/>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600" dirty="0">
                <a:solidFill>
                  <a:schemeClr val="bg1"/>
                </a:solidFill>
              </a:rPr>
              <a:t>cs.uw.edu/142</a:t>
            </a:r>
          </a:p>
        </p:txBody>
      </p:sp>
      <p:sp>
        <p:nvSpPr>
          <p:cNvPr id="14" name="Content Placeholder 2"/>
          <p:cNvSpPr txBox="1">
            <a:spLocks/>
          </p:cNvSpPr>
          <p:nvPr/>
        </p:nvSpPr>
        <p:spPr>
          <a:xfrm>
            <a:off x="838200" y="2423160"/>
            <a:ext cx="4320540" cy="3364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Primary source of course information (</a:t>
            </a:r>
            <a:r>
              <a:rPr lang="en-US" i="1" dirty="0"/>
              <a:t>not</a:t>
            </a:r>
            <a:r>
              <a:rPr lang="en-US" dirty="0"/>
              <a:t> Canvas)</a:t>
            </a:r>
          </a:p>
          <a:p>
            <a:r>
              <a:rPr lang="en-US" dirty="0"/>
              <a:t>Calendar will contain links to (almost) all resources</a:t>
            </a:r>
          </a:p>
          <a:p>
            <a:pPr marL="0" indent="0">
              <a:buNone/>
            </a:pPr>
            <a:endParaRPr lang="en-US" dirty="0"/>
          </a:p>
        </p:txBody>
      </p:sp>
      <p:pic>
        <p:nvPicPr>
          <p:cNvPr id="12" name="Picture 11">
            <a:extLst>
              <a:ext uri="{FF2B5EF4-FFF2-40B4-BE49-F238E27FC236}">
                <a16:creationId xmlns:a16="http://schemas.microsoft.com/office/drawing/2014/main" id="{2A3B2122-477F-4A2C-8693-89F3C0229C64}"/>
              </a:ext>
            </a:extLst>
          </p:cNvPr>
          <p:cNvPicPr>
            <a:picLocks noChangeAspect="1"/>
          </p:cNvPicPr>
          <p:nvPr/>
        </p:nvPicPr>
        <p:blipFill>
          <a:blip r:embed="rId2"/>
          <a:stretch>
            <a:fillRect/>
          </a:stretch>
        </p:blipFill>
        <p:spPr>
          <a:xfrm>
            <a:off x="5089177" y="1132184"/>
            <a:ext cx="6890447" cy="4593632"/>
          </a:xfrm>
          <a:prstGeom prst="rect">
            <a:avLst/>
          </a:prstGeom>
        </p:spPr>
      </p:pic>
    </p:spTree>
    <p:extLst>
      <p:ext uri="{BB962C8B-B14F-4D97-AF65-F5344CB8AC3E}">
        <p14:creationId xmlns:p14="http://schemas.microsoft.com/office/powerpoint/2010/main" val="1891491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A65BC2D-EB15-4864-8B5E-105DAE9A1222}"/>
              </a:ext>
            </a:extLst>
          </p:cNvPr>
          <p:cNvPicPr>
            <a:picLocks noChangeAspect="1"/>
          </p:cNvPicPr>
          <p:nvPr/>
        </p:nvPicPr>
        <p:blipFill>
          <a:blip r:embed="rId2"/>
          <a:stretch>
            <a:fillRect/>
          </a:stretch>
        </p:blipFill>
        <p:spPr>
          <a:xfrm>
            <a:off x="6970796" y="1299952"/>
            <a:ext cx="4993990" cy="3329327"/>
          </a:xfrm>
          <a:prstGeom prst="rect">
            <a:avLst/>
          </a:prstGeom>
        </p:spPr>
      </p:pic>
      <p:sp>
        <p:nvSpPr>
          <p:cNvPr id="7" name="Title 6"/>
          <p:cNvSpPr>
            <a:spLocks noGrp="1"/>
          </p:cNvSpPr>
          <p:nvPr>
            <p:ph type="title"/>
          </p:nvPr>
        </p:nvSpPr>
        <p:spPr/>
        <p:txBody>
          <a:bodyPr/>
          <a:lstStyle/>
          <a:p>
            <a:r>
              <a:rPr lang="en-US" dirty="0"/>
              <a:t>Course Website</a:t>
            </a:r>
          </a:p>
        </p:txBody>
      </p:sp>
      <p:sp>
        <p:nvSpPr>
          <p:cNvPr id="5" name="Footer Placeholder 4"/>
          <p:cNvSpPr>
            <a:spLocks noGrp="1"/>
          </p:cNvSpPr>
          <p:nvPr>
            <p:ph type="ftr" sz="quarter" idx="11"/>
          </p:nvPr>
        </p:nvSpPr>
        <p:spPr/>
        <p:txBody>
          <a:bodyPr/>
          <a:lstStyle/>
          <a:p>
            <a:r>
              <a:rPr lang="en-US"/>
              <a:t>Lesson 0 - Spring 2021</a:t>
            </a:r>
            <a:endParaRPr lang="en-US" dirty="0"/>
          </a:p>
        </p:txBody>
      </p:sp>
      <p:sp>
        <p:nvSpPr>
          <p:cNvPr id="6" name="Slide Number Placeholder 5"/>
          <p:cNvSpPr>
            <a:spLocks noGrp="1"/>
          </p:cNvSpPr>
          <p:nvPr>
            <p:ph type="sldNum" sz="quarter" idx="12"/>
          </p:nvPr>
        </p:nvSpPr>
        <p:spPr/>
        <p:txBody>
          <a:bodyPr/>
          <a:lstStyle/>
          <a:p>
            <a:fld id="{9D3C886E-6997-4228-A88B-2272D22D50D1}" type="slidenum">
              <a:rPr lang="en-US" smtClean="0"/>
              <a:pPr/>
              <a:t>17</a:t>
            </a:fld>
            <a:endParaRPr lang="en-US" dirty="0"/>
          </a:p>
        </p:txBody>
      </p:sp>
      <p:sp>
        <p:nvSpPr>
          <p:cNvPr id="14" name="Content Placeholder 2"/>
          <p:cNvSpPr txBox="1">
            <a:spLocks/>
          </p:cNvSpPr>
          <p:nvPr/>
        </p:nvSpPr>
        <p:spPr>
          <a:xfrm>
            <a:off x="838200" y="2423160"/>
            <a:ext cx="4320540" cy="3364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Rectangle 7"/>
          <p:cNvSpPr/>
          <p:nvPr/>
        </p:nvSpPr>
        <p:spPr>
          <a:xfrm>
            <a:off x="10504256" y="1566487"/>
            <a:ext cx="274320" cy="12420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txBox="1">
            <a:spLocks/>
          </p:cNvSpPr>
          <p:nvPr/>
        </p:nvSpPr>
        <p:spPr>
          <a:xfrm>
            <a:off x="516980" y="1880485"/>
            <a:ext cx="5638800" cy="552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i="1" dirty="0"/>
              <a:t>Please review the syllabus ASAP.</a:t>
            </a:r>
          </a:p>
        </p:txBody>
      </p:sp>
      <p:sp>
        <p:nvSpPr>
          <p:cNvPr id="18" name="Rectangle 17"/>
          <p:cNvSpPr/>
          <p:nvPr/>
        </p:nvSpPr>
        <p:spPr>
          <a:xfrm>
            <a:off x="1449521" y="2370910"/>
            <a:ext cx="5029656" cy="326789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cxnSpLocks/>
          </p:cNvCxnSpPr>
          <p:nvPr/>
        </p:nvCxnSpPr>
        <p:spPr>
          <a:xfrm flipH="1">
            <a:off x="6479177" y="1653360"/>
            <a:ext cx="4000499" cy="7133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2"/>
          </p:cNvCxnSpPr>
          <p:nvPr/>
        </p:nvCxnSpPr>
        <p:spPr>
          <a:xfrm flipH="1">
            <a:off x="6503757" y="1690688"/>
            <a:ext cx="4137659" cy="3948112"/>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F1F581C-34BF-4795-AC67-07BFC06EEFE4}"/>
              </a:ext>
            </a:extLst>
          </p:cNvPr>
          <p:cNvPicPr>
            <a:picLocks noChangeAspect="1"/>
          </p:cNvPicPr>
          <p:nvPr/>
        </p:nvPicPr>
        <p:blipFill rotWithShape="1">
          <a:blip r:embed="rId3"/>
          <a:srcRect b="5107"/>
          <a:stretch/>
        </p:blipFill>
        <p:spPr>
          <a:xfrm>
            <a:off x="1474101" y="2413328"/>
            <a:ext cx="4985691" cy="3154035"/>
          </a:xfrm>
          <a:prstGeom prst="rect">
            <a:avLst/>
          </a:prstGeom>
        </p:spPr>
      </p:pic>
    </p:spTree>
    <p:extLst>
      <p:ext uri="{BB962C8B-B14F-4D97-AF65-F5344CB8AC3E}">
        <p14:creationId xmlns:p14="http://schemas.microsoft.com/office/powerpoint/2010/main" val="3221906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55E5CB6-DC56-4618-978C-A90796CB214D}"/>
              </a:ext>
            </a:extLst>
          </p:cNvPr>
          <p:cNvPicPr>
            <a:picLocks noChangeAspect="1"/>
          </p:cNvPicPr>
          <p:nvPr/>
        </p:nvPicPr>
        <p:blipFill>
          <a:blip r:embed="rId2"/>
          <a:stretch>
            <a:fillRect/>
          </a:stretch>
        </p:blipFill>
        <p:spPr>
          <a:xfrm>
            <a:off x="6975689" y="1308400"/>
            <a:ext cx="4981125" cy="3320751"/>
          </a:xfrm>
          <a:prstGeom prst="rect">
            <a:avLst/>
          </a:prstGeom>
        </p:spPr>
      </p:pic>
      <p:sp>
        <p:nvSpPr>
          <p:cNvPr id="7" name="Title 6"/>
          <p:cNvSpPr>
            <a:spLocks noGrp="1"/>
          </p:cNvSpPr>
          <p:nvPr>
            <p:ph type="title"/>
          </p:nvPr>
        </p:nvSpPr>
        <p:spPr/>
        <p:txBody>
          <a:bodyPr/>
          <a:lstStyle/>
          <a:p>
            <a:r>
              <a:rPr lang="en-US" dirty="0"/>
              <a:t>Course Website</a:t>
            </a:r>
          </a:p>
        </p:txBody>
      </p:sp>
      <p:sp>
        <p:nvSpPr>
          <p:cNvPr id="5" name="Footer Placeholder 4"/>
          <p:cNvSpPr>
            <a:spLocks noGrp="1"/>
          </p:cNvSpPr>
          <p:nvPr>
            <p:ph type="ftr" sz="quarter" idx="11"/>
          </p:nvPr>
        </p:nvSpPr>
        <p:spPr/>
        <p:txBody>
          <a:bodyPr/>
          <a:lstStyle/>
          <a:p>
            <a:r>
              <a:rPr lang="en-US"/>
              <a:t>Lesson 0 - Spring 2021</a:t>
            </a:r>
            <a:endParaRPr lang="en-US" dirty="0"/>
          </a:p>
        </p:txBody>
      </p:sp>
      <p:sp>
        <p:nvSpPr>
          <p:cNvPr id="6" name="Slide Number Placeholder 5"/>
          <p:cNvSpPr>
            <a:spLocks noGrp="1"/>
          </p:cNvSpPr>
          <p:nvPr>
            <p:ph type="sldNum" sz="quarter" idx="12"/>
          </p:nvPr>
        </p:nvSpPr>
        <p:spPr/>
        <p:txBody>
          <a:bodyPr/>
          <a:lstStyle/>
          <a:p>
            <a:fld id="{9D3C886E-6997-4228-A88B-2272D22D50D1}" type="slidenum">
              <a:rPr lang="en-US" smtClean="0"/>
              <a:pPr/>
              <a:t>18</a:t>
            </a:fld>
            <a:endParaRPr lang="en-US" dirty="0"/>
          </a:p>
        </p:txBody>
      </p:sp>
      <p:sp>
        <p:nvSpPr>
          <p:cNvPr id="8" name="Rectangle 7"/>
          <p:cNvSpPr/>
          <p:nvPr/>
        </p:nvSpPr>
        <p:spPr>
          <a:xfrm>
            <a:off x="10266455" y="1577673"/>
            <a:ext cx="199208" cy="13083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txBox="1">
            <a:spLocks/>
          </p:cNvSpPr>
          <p:nvPr/>
        </p:nvSpPr>
        <p:spPr>
          <a:xfrm>
            <a:off x="516980" y="1880485"/>
            <a:ext cx="5638800" cy="552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i="1" dirty="0"/>
              <a:t>Make sure you’re aware of Zoom norms.</a:t>
            </a:r>
          </a:p>
        </p:txBody>
      </p:sp>
      <p:cxnSp>
        <p:nvCxnSpPr>
          <p:cNvPr id="20" name="Straight Connector 19"/>
          <p:cNvCxnSpPr>
            <a:cxnSpLocks/>
            <a:stCxn id="8" idx="1"/>
          </p:cNvCxnSpPr>
          <p:nvPr/>
        </p:nvCxnSpPr>
        <p:spPr>
          <a:xfrm flipH="1">
            <a:off x="6548440" y="1643091"/>
            <a:ext cx="3718015" cy="6148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2"/>
          </p:cNvCxnSpPr>
          <p:nvPr/>
        </p:nvCxnSpPr>
        <p:spPr>
          <a:xfrm flipH="1">
            <a:off x="6593478" y="1708509"/>
            <a:ext cx="3772581" cy="3817276"/>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5CDA22E-0FCB-423A-A6BA-88BFF2EBFD8C}"/>
              </a:ext>
            </a:extLst>
          </p:cNvPr>
          <p:cNvPicPr>
            <a:picLocks noChangeAspect="1"/>
          </p:cNvPicPr>
          <p:nvPr/>
        </p:nvPicPr>
        <p:blipFill rotWithShape="1">
          <a:blip r:embed="rId3"/>
          <a:srcRect b="4321"/>
          <a:stretch/>
        </p:blipFill>
        <p:spPr>
          <a:xfrm>
            <a:off x="1452563" y="2423161"/>
            <a:ext cx="4981576" cy="3177540"/>
          </a:xfrm>
          <a:prstGeom prst="rect">
            <a:avLst/>
          </a:prstGeom>
        </p:spPr>
      </p:pic>
      <p:sp>
        <p:nvSpPr>
          <p:cNvPr id="16" name="Rectangle 15">
            <a:extLst>
              <a:ext uri="{FF2B5EF4-FFF2-40B4-BE49-F238E27FC236}">
                <a16:creationId xmlns:a16="http://schemas.microsoft.com/office/drawing/2014/main" id="{644AD08F-BE2D-4868-87A8-9692676CDA30}"/>
              </a:ext>
            </a:extLst>
          </p:cNvPr>
          <p:cNvSpPr/>
          <p:nvPr/>
        </p:nvSpPr>
        <p:spPr>
          <a:xfrm>
            <a:off x="1449521" y="2370910"/>
            <a:ext cx="5029656" cy="326789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4589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Zoom</a:t>
            </a:r>
          </a:p>
        </p:txBody>
      </p:sp>
      <p:sp>
        <p:nvSpPr>
          <p:cNvPr id="3" name="Content Placeholder 2"/>
          <p:cNvSpPr>
            <a:spLocks noGrp="1"/>
          </p:cNvSpPr>
          <p:nvPr>
            <p:ph idx="1"/>
          </p:nvPr>
        </p:nvSpPr>
        <p:spPr/>
        <p:txBody>
          <a:bodyPr/>
          <a:lstStyle/>
          <a:p>
            <a:r>
              <a:rPr lang="en-US" dirty="0"/>
              <a:t>Keep your microphone muted until called on</a:t>
            </a:r>
          </a:p>
          <a:p>
            <a:r>
              <a:rPr lang="en-US" dirty="0"/>
              <a:t>Use the “Raise Hand” button to ask to speak</a:t>
            </a:r>
          </a:p>
          <a:p>
            <a:endParaRPr lang="en-US" dirty="0"/>
          </a:p>
          <a:p>
            <a:endParaRPr lang="en-US" dirty="0"/>
          </a:p>
          <a:p>
            <a:r>
              <a:rPr lang="en-US" dirty="0"/>
              <a:t>Turn video on if you’re comfortable!</a:t>
            </a:r>
          </a:p>
          <a:p>
            <a:pPr lvl="1"/>
            <a:r>
              <a:rPr lang="en-US" dirty="0"/>
              <a:t>I like seeing your faces. </a:t>
            </a:r>
            <a:r>
              <a:rPr lang="en-US" dirty="0">
                <a:sym typeface="Wingdings" panose="05000000000000000000" pitchFamily="2" charset="2"/>
              </a:rPr>
              <a:t></a:t>
            </a:r>
          </a:p>
          <a:p>
            <a:r>
              <a:rPr lang="en-US" dirty="0"/>
              <a:t>Chat will usually be disabled in lessons</a:t>
            </a:r>
          </a:p>
          <a:p>
            <a:pPr lvl="1"/>
            <a:r>
              <a:rPr lang="en-US" dirty="0"/>
              <a:t>But we’ll have other options…</a:t>
            </a:r>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19</a:t>
            </a:fld>
            <a:endParaRPr lang="en-US" dirty="0"/>
          </a:p>
        </p:txBody>
      </p:sp>
      <p:sp>
        <p:nvSpPr>
          <p:cNvPr id="6" name="Right Arrow 5"/>
          <p:cNvSpPr/>
          <p:nvPr/>
        </p:nvSpPr>
        <p:spPr>
          <a:xfrm>
            <a:off x="6824835" y="3365866"/>
            <a:ext cx="927463" cy="202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7CBAC17-9269-4BCE-9DC1-346C36F14C04}"/>
              </a:ext>
            </a:extLst>
          </p:cNvPr>
          <p:cNvPicPr>
            <a:picLocks noChangeAspect="1"/>
          </p:cNvPicPr>
          <p:nvPr/>
        </p:nvPicPr>
        <p:blipFill>
          <a:blip r:embed="rId2"/>
          <a:stretch>
            <a:fillRect/>
          </a:stretch>
        </p:blipFill>
        <p:spPr>
          <a:xfrm>
            <a:off x="7929553" y="2360753"/>
            <a:ext cx="2505093" cy="1838338"/>
          </a:xfrm>
          <a:prstGeom prst="rect">
            <a:avLst/>
          </a:prstGeom>
        </p:spPr>
      </p:pic>
    </p:spTree>
    <p:extLst>
      <p:ext uri="{BB962C8B-B14F-4D97-AF65-F5344CB8AC3E}">
        <p14:creationId xmlns:p14="http://schemas.microsoft.com/office/powerpoint/2010/main" val="1217475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838200" y="1825625"/>
            <a:ext cx="5181600" cy="4285089"/>
          </a:xfrm>
        </p:spPr>
        <p:txBody>
          <a:bodyPr>
            <a:normAutofit/>
          </a:bodyPr>
          <a:lstStyle/>
          <a:p>
            <a:r>
              <a:rPr lang="en-US" dirty="0"/>
              <a:t>About us</a:t>
            </a:r>
          </a:p>
          <a:p>
            <a:r>
              <a:rPr lang="en-US" dirty="0"/>
              <a:t>What is Computer Science?</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a:xfrm>
            <a:off x="6172200" y="1825625"/>
            <a:ext cx="5181600" cy="4285089"/>
          </a:xfrm>
        </p:spPr>
        <p:txBody>
          <a:bodyPr>
            <a:normAutofit/>
          </a:bodyPr>
          <a:lstStyle/>
          <a:p>
            <a:r>
              <a:rPr lang="en-US" dirty="0"/>
              <a:t>Tools and resources</a:t>
            </a:r>
          </a:p>
          <a:p>
            <a:pPr lvl="1"/>
            <a:r>
              <a:rPr lang="en-US" dirty="0"/>
              <a:t>Course Website</a:t>
            </a:r>
          </a:p>
          <a:p>
            <a:pPr lvl="1"/>
            <a:r>
              <a:rPr lang="en-US" dirty="0"/>
              <a:t>Zoom</a:t>
            </a:r>
          </a:p>
          <a:p>
            <a:pPr lvl="1"/>
            <a:r>
              <a:rPr lang="en-US" dirty="0"/>
              <a:t>Ed</a:t>
            </a:r>
          </a:p>
          <a:p>
            <a:pPr lvl="1"/>
            <a:r>
              <a:rPr lang="en-US" dirty="0" err="1"/>
              <a:t>PollEverywhere</a:t>
            </a:r>
            <a:endParaRPr lang="en-US" dirty="0"/>
          </a:p>
          <a:p>
            <a:pPr lvl="1"/>
            <a:r>
              <a:rPr lang="en-US" dirty="0"/>
              <a:t>Discord</a:t>
            </a:r>
          </a:p>
          <a:p>
            <a:r>
              <a:rPr lang="en-US" dirty="0">
                <a:solidFill>
                  <a:schemeClr val="accent1">
                    <a:lumMod val="75000"/>
                    <a:lumOff val="25000"/>
                  </a:schemeClr>
                </a:solidFill>
              </a:rPr>
              <a:t>Assessment and grading</a:t>
            </a:r>
          </a:p>
          <a:p>
            <a:r>
              <a:rPr lang="en-US" dirty="0">
                <a:solidFill>
                  <a:schemeClr val="accent1">
                    <a:lumMod val="75000"/>
                    <a:lumOff val="25000"/>
                  </a:schemeClr>
                </a:solidFill>
              </a:rPr>
              <a:t>Collaboration</a:t>
            </a:r>
          </a:p>
        </p:txBody>
      </p:sp>
      <p:sp>
        <p:nvSpPr>
          <p:cNvPr id="6" name="Footer Placeholder 5"/>
          <p:cNvSpPr>
            <a:spLocks noGrp="1"/>
          </p:cNvSpPr>
          <p:nvPr>
            <p:ph type="ftr" sz="quarter" idx="11"/>
          </p:nvPr>
        </p:nvSpPr>
        <p:spPr/>
        <p:txBody>
          <a:bodyPr/>
          <a:lstStyle/>
          <a:p>
            <a:r>
              <a:rPr lang="en-US">
                <a:solidFill>
                  <a:schemeClr val="bg1"/>
                </a:solidFill>
              </a:rPr>
              <a:t>Lesson 0 - Spring 2021</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2</a:t>
            </a:fld>
            <a:endParaRPr lang="en-US" dirty="0">
              <a:solidFill>
                <a:schemeClr val="bg1"/>
              </a:solidFill>
            </a:endParaRPr>
          </a:p>
        </p:txBody>
      </p:sp>
      <p:sp>
        <p:nvSpPr>
          <p:cNvPr id="5" name="Rectangle: Rounded Corners 4">
            <a:extLst>
              <a:ext uri="{FF2B5EF4-FFF2-40B4-BE49-F238E27FC236}">
                <a16:creationId xmlns:a16="http://schemas.microsoft.com/office/drawing/2014/main" id="{46CF1767-142F-464A-B296-E54DBA25CA80}"/>
              </a:ext>
            </a:extLst>
          </p:cNvPr>
          <p:cNvSpPr/>
          <p:nvPr/>
        </p:nvSpPr>
        <p:spPr>
          <a:xfrm>
            <a:off x="6096000" y="4305300"/>
            <a:ext cx="4114800" cy="10287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5">
            <a:extLst>
              <a:ext uri="{FF2B5EF4-FFF2-40B4-BE49-F238E27FC236}">
                <a16:creationId xmlns:a16="http://schemas.microsoft.com/office/drawing/2014/main" id="{9668C95D-7746-4961-9C6D-5CEF9FB6B0F3}"/>
              </a:ext>
            </a:extLst>
          </p:cNvPr>
          <p:cNvSpPr/>
          <p:nvPr/>
        </p:nvSpPr>
        <p:spPr>
          <a:xfrm>
            <a:off x="5437239" y="4675553"/>
            <a:ext cx="506361" cy="25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83DA292-ECB2-4910-A5BA-20CB663F592C}"/>
              </a:ext>
            </a:extLst>
          </p:cNvPr>
          <p:cNvSpPr txBox="1"/>
          <p:nvPr/>
        </p:nvSpPr>
        <p:spPr>
          <a:xfrm>
            <a:off x="4527576" y="4532419"/>
            <a:ext cx="994816" cy="461665"/>
          </a:xfrm>
          <a:prstGeom prst="rect">
            <a:avLst/>
          </a:prstGeom>
          <a:noFill/>
        </p:spPr>
        <p:txBody>
          <a:bodyPr wrap="square" rtlCol="0">
            <a:spAutoFit/>
          </a:bodyPr>
          <a:lstStyle/>
          <a:p>
            <a:r>
              <a:rPr lang="en-US" sz="2400" dirty="0">
                <a:solidFill>
                  <a:schemeClr val="accent1">
                    <a:lumMod val="75000"/>
                    <a:lumOff val="25000"/>
                  </a:schemeClr>
                </a:solidFill>
              </a:rPr>
              <a:t>(Wed)</a:t>
            </a:r>
          </a:p>
        </p:txBody>
      </p:sp>
    </p:spTree>
    <p:extLst>
      <p:ext uri="{BB962C8B-B14F-4D97-AF65-F5344CB8AC3E}">
        <p14:creationId xmlns:p14="http://schemas.microsoft.com/office/powerpoint/2010/main" val="4166411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a:t>
            </a:r>
          </a:p>
        </p:txBody>
      </p:sp>
      <p:sp>
        <p:nvSpPr>
          <p:cNvPr id="3" name="Content Placeholder 2"/>
          <p:cNvSpPr>
            <a:spLocks noGrp="1"/>
          </p:cNvSpPr>
          <p:nvPr>
            <p:ph idx="1"/>
          </p:nvPr>
        </p:nvSpPr>
        <p:spPr>
          <a:xfrm>
            <a:off x="838200" y="1825625"/>
            <a:ext cx="5072269" cy="4218516"/>
          </a:xfrm>
        </p:spPr>
        <p:txBody>
          <a:bodyPr/>
          <a:lstStyle/>
          <a:p>
            <a:r>
              <a:rPr lang="en-US" dirty="0"/>
              <a:t>Our online learning platform</a:t>
            </a:r>
          </a:p>
          <a:p>
            <a:r>
              <a:rPr lang="en-US" dirty="0"/>
              <a:t>Lessons, sections, labs, assessments all here</a:t>
            </a:r>
          </a:p>
          <a:p>
            <a:r>
              <a:rPr lang="en-US" dirty="0"/>
              <a:t>Lecture </a:t>
            </a:r>
            <a:r>
              <a:rPr lang="en-US" dirty="0" err="1"/>
              <a:t>Megathreads</a:t>
            </a:r>
            <a:r>
              <a:rPr lang="en-US" dirty="0"/>
              <a:t> for each day that will be monitored by TAs during lecture</a:t>
            </a:r>
          </a:p>
          <a:p>
            <a:r>
              <a:rPr lang="en-US" dirty="0"/>
              <a:t>Intro and walkthrough video forthcoming</a:t>
            </a:r>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20</a:t>
            </a:fld>
            <a:endParaRPr lang="en-US" dirty="0"/>
          </a:p>
        </p:txBody>
      </p:sp>
      <p:pic>
        <p:nvPicPr>
          <p:cNvPr id="7" name="Picture 6">
            <a:extLst>
              <a:ext uri="{FF2B5EF4-FFF2-40B4-BE49-F238E27FC236}">
                <a16:creationId xmlns:a16="http://schemas.microsoft.com/office/drawing/2014/main" id="{47656E90-EC0A-4FD6-93C2-FCB8BB36CBDB}"/>
              </a:ext>
            </a:extLst>
          </p:cNvPr>
          <p:cNvPicPr>
            <a:picLocks noChangeAspect="1"/>
          </p:cNvPicPr>
          <p:nvPr/>
        </p:nvPicPr>
        <p:blipFill rotWithShape="1">
          <a:blip r:embed="rId2"/>
          <a:srcRect b="4335"/>
          <a:stretch/>
        </p:blipFill>
        <p:spPr>
          <a:xfrm>
            <a:off x="5508063" y="1166812"/>
            <a:ext cx="6421998" cy="4095751"/>
          </a:xfrm>
          <a:prstGeom prst="rect">
            <a:avLst/>
          </a:prstGeom>
        </p:spPr>
      </p:pic>
    </p:spTree>
    <p:extLst>
      <p:ext uri="{BB962C8B-B14F-4D97-AF65-F5344CB8AC3E}">
        <p14:creationId xmlns:p14="http://schemas.microsoft.com/office/powerpoint/2010/main" val="1045564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55E5CB6-DC56-4618-978C-A90796CB214D}"/>
              </a:ext>
            </a:extLst>
          </p:cNvPr>
          <p:cNvPicPr>
            <a:picLocks noChangeAspect="1"/>
          </p:cNvPicPr>
          <p:nvPr/>
        </p:nvPicPr>
        <p:blipFill>
          <a:blip r:embed="rId2"/>
          <a:stretch>
            <a:fillRect/>
          </a:stretch>
        </p:blipFill>
        <p:spPr>
          <a:xfrm>
            <a:off x="6975689" y="1527482"/>
            <a:ext cx="4981125" cy="3320751"/>
          </a:xfrm>
          <a:prstGeom prst="rect">
            <a:avLst/>
          </a:prstGeom>
        </p:spPr>
      </p:pic>
      <p:sp>
        <p:nvSpPr>
          <p:cNvPr id="7" name="Title 6"/>
          <p:cNvSpPr>
            <a:spLocks noGrp="1"/>
          </p:cNvSpPr>
          <p:nvPr>
            <p:ph type="title"/>
          </p:nvPr>
        </p:nvSpPr>
        <p:spPr/>
        <p:txBody>
          <a:bodyPr/>
          <a:lstStyle/>
          <a:p>
            <a:r>
              <a:rPr lang="en-US" dirty="0"/>
              <a:t>Software</a:t>
            </a:r>
          </a:p>
        </p:txBody>
      </p:sp>
      <p:sp>
        <p:nvSpPr>
          <p:cNvPr id="5" name="Footer Placeholder 4"/>
          <p:cNvSpPr>
            <a:spLocks noGrp="1"/>
          </p:cNvSpPr>
          <p:nvPr>
            <p:ph type="ftr" sz="quarter" idx="11"/>
          </p:nvPr>
        </p:nvSpPr>
        <p:spPr/>
        <p:txBody>
          <a:bodyPr/>
          <a:lstStyle/>
          <a:p>
            <a:r>
              <a:rPr lang="en-US"/>
              <a:t>Lesson 0 - Spring 2021</a:t>
            </a:r>
            <a:endParaRPr lang="en-US" dirty="0"/>
          </a:p>
        </p:txBody>
      </p:sp>
      <p:sp>
        <p:nvSpPr>
          <p:cNvPr id="6" name="Slide Number Placeholder 5"/>
          <p:cNvSpPr>
            <a:spLocks noGrp="1"/>
          </p:cNvSpPr>
          <p:nvPr>
            <p:ph type="sldNum" sz="quarter" idx="12"/>
          </p:nvPr>
        </p:nvSpPr>
        <p:spPr/>
        <p:txBody>
          <a:bodyPr/>
          <a:lstStyle/>
          <a:p>
            <a:fld id="{9D3C886E-6997-4228-A88B-2272D22D50D1}" type="slidenum">
              <a:rPr lang="en-US" smtClean="0"/>
              <a:pPr/>
              <a:t>21</a:t>
            </a:fld>
            <a:endParaRPr lang="en-US" dirty="0"/>
          </a:p>
        </p:txBody>
      </p:sp>
      <p:sp>
        <p:nvSpPr>
          <p:cNvPr id="8" name="Rectangle 7"/>
          <p:cNvSpPr/>
          <p:nvPr/>
        </p:nvSpPr>
        <p:spPr>
          <a:xfrm>
            <a:off x="11548742" y="1817913"/>
            <a:ext cx="274320" cy="11654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txBox="1">
            <a:spLocks/>
          </p:cNvSpPr>
          <p:nvPr/>
        </p:nvSpPr>
        <p:spPr>
          <a:xfrm>
            <a:off x="516980" y="1880485"/>
            <a:ext cx="5638800" cy="552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i="1" dirty="0"/>
              <a:t>You will need to install the JDK and </a:t>
            </a:r>
            <a:r>
              <a:rPr lang="en-US" sz="2400" i="1" dirty="0" err="1"/>
              <a:t>jGRASP</a:t>
            </a:r>
            <a:endParaRPr lang="en-US" sz="2400" i="1" dirty="0"/>
          </a:p>
        </p:txBody>
      </p:sp>
      <p:cxnSp>
        <p:nvCxnSpPr>
          <p:cNvPr id="20" name="Straight Connector 19"/>
          <p:cNvCxnSpPr>
            <a:cxnSpLocks/>
          </p:cNvCxnSpPr>
          <p:nvPr/>
        </p:nvCxnSpPr>
        <p:spPr>
          <a:xfrm flipH="1">
            <a:off x="6479177" y="1851496"/>
            <a:ext cx="5072972" cy="73849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1"/>
          </p:cNvCxnSpPr>
          <p:nvPr/>
        </p:nvCxnSpPr>
        <p:spPr>
          <a:xfrm flipH="1">
            <a:off x="6479178" y="1876187"/>
            <a:ext cx="5069564" cy="368984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44AD08F-BE2D-4868-87A8-9692676CDA30}"/>
              </a:ext>
            </a:extLst>
          </p:cNvPr>
          <p:cNvSpPr/>
          <p:nvPr/>
        </p:nvSpPr>
        <p:spPr>
          <a:xfrm>
            <a:off x="1449521" y="2589992"/>
            <a:ext cx="5029656" cy="297604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7AE09C5-E1AC-4425-B2FE-B17789F9B167}"/>
              </a:ext>
            </a:extLst>
          </p:cNvPr>
          <p:cNvPicPr>
            <a:picLocks noChangeAspect="1"/>
          </p:cNvPicPr>
          <p:nvPr/>
        </p:nvPicPr>
        <p:blipFill rotWithShape="1">
          <a:blip r:embed="rId3"/>
          <a:srcRect t="6806" b="3889"/>
          <a:stretch/>
        </p:blipFill>
        <p:spPr>
          <a:xfrm>
            <a:off x="1500188" y="2613031"/>
            <a:ext cx="4959939" cy="2953002"/>
          </a:xfrm>
          <a:prstGeom prst="rect">
            <a:avLst/>
          </a:prstGeom>
        </p:spPr>
      </p:pic>
    </p:spTree>
    <p:extLst>
      <p:ext uri="{BB962C8B-B14F-4D97-AF65-F5344CB8AC3E}">
        <p14:creationId xmlns:p14="http://schemas.microsoft.com/office/powerpoint/2010/main" val="2898153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PollEverywhere</a:t>
            </a:r>
            <a:endParaRPr lang="en-US" dirty="0"/>
          </a:p>
        </p:txBody>
      </p:sp>
      <p:sp>
        <p:nvSpPr>
          <p:cNvPr id="3" name="Content Placeholder 2"/>
          <p:cNvSpPr>
            <a:spLocks noGrp="1"/>
          </p:cNvSpPr>
          <p:nvPr>
            <p:ph idx="1"/>
          </p:nvPr>
        </p:nvSpPr>
        <p:spPr>
          <a:xfrm>
            <a:off x="838200" y="2188029"/>
            <a:ext cx="4027714" cy="3856112"/>
          </a:xfrm>
        </p:spPr>
        <p:txBody>
          <a:bodyPr/>
          <a:lstStyle/>
          <a:p>
            <a:pPr marL="0" indent="0">
              <a:buNone/>
            </a:pPr>
            <a:r>
              <a:rPr lang="en-US" dirty="0"/>
              <a:t>Two purposes (at least):</a:t>
            </a:r>
          </a:p>
          <a:p>
            <a:r>
              <a:rPr lang="en-US" dirty="0"/>
              <a:t>In-class activities</a:t>
            </a:r>
          </a:p>
          <a:p>
            <a:pPr marL="515938" lvl="1"/>
            <a:r>
              <a:rPr lang="en-US" dirty="0"/>
              <a:t>Short questions, problems, etc.</a:t>
            </a:r>
          </a:p>
          <a:p>
            <a:pPr marL="515938" lvl="1"/>
            <a:r>
              <a:rPr lang="en-US" dirty="0"/>
              <a:t>Usually multiple choice</a:t>
            </a:r>
          </a:p>
          <a:p>
            <a:pPr marL="515938" lvl="1"/>
            <a:r>
              <a:rPr lang="en-US" i="1" dirty="0"/>
              <a:t>Not</a:t>
            </a:r>
            <a:r>
              <a:rPr lang="en-US" dirty="0"/>
              <a:t> graded</a:t>
            </a:r>
          </a:p>
          <a:p>
            <a:pPr marL="855663" lvl="2"/>
            <a:r>
              <a:rPr lang="en-US" dirty="0"/>
              <a:t>Not even on participation</a:t>
            </a:r>
          </a:p>
          <a:p>
            <a:pPr lvl="1"/>
            <a:endParaRPr lang="en-US" dirty="0"/>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22</a:t>
            </a:fld>
            <a:endParaRPr lang="en-US" dirty="0"/>
          </a:p>
        </p:txBody>
      </p:sp>
      <p:pic>
        <p:nvPicPr>
          <p:cNvPr id="7" name="Picture 6"/>
          <p:cNvPicPr>
            <a:picLocks noChangeAspect="1"/>
          </p:cNvPicPr>
          <p:nvPr/>
        </p:nvPicPr>
        <p:blipFill rotWithShape="1">
          <a:blip r:embed="rId2"/>
          <a:srcRect l="841" t="11935"/>
          <a:stretch/>
        </p:blipFill>
        <p:spPr>
          <a:xfrm>
            <a:off x="5532680" y="1273628"/>
            <a:ext cx="6155839" cy="4457029"/>
          </a:xfrm>
          <a:prstGeom prst="rect">
            <a:avLst/>
          </a:prstGeom>
        </p:spPr>
      </p:pic>
      <p:sp>
        <p:nvSpPr>
          <p:cNvPr id="8" name="Rectangle 7"/>
          <p:cNvSpPr/>
          <p:nvPr/>
        </p:nvSpPr>
        <p:spPr>
          <a:xfrm>
            <a:off x="7027817" y="1476103"/>
            <a:ext cx="1125583" cy="26125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15481" y="1541698"/>
            <a:ext cx="3473152" cy="584775"/>
          </a:xfrm>
          <a:prstGeom prst="rect">
            <a:avLst/>
          </a:prstGeom>
          <a:ln cap="sq"/>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dirty="0">
                <a:solidFill>
                  <a:schemeClr val="bg1"/>
                </a:solidFill>
              </a:rPr>
              <a:t>pollev.com/</a:t>
            </a:r>
            <a:r>
              <a:rPr lang="en-US" sz="3200" dirty="0" err="1">
                <a:solidFill>
                  <a:schemeClr val="bg1"/>
                </a:solidFill>
              </a:rPr>
              <a:t>mnats</a:t>
            </a:r>
            <a:endParaRPr lang="en-US" sz="3200" dirty="0">
              <a:solidFill>
                <a:schemeClr val="bg1"/>
              </a:solidFill>
            </a:endParaRPr>
          </a:p>
        </p:txBody>
      </p:sp>
    </p:spTree>
    <p:extLst>
      <p:ext uri="{BB962C8B-B14F-4D97-AF65-F5344CB8AC3E}">
        <p14:creationId xmlns:p14="http://schemas.microsoft.com/office/powerpoint/2010/main" val="3145354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752" t="11918"/>
          <a:stretch/>
        </p:blipFill>
        <p:spPr>
          <a:xfrm>
            <a:off x="5532680" y="1296025"/>
            <a:ext cx="6155839" cy="4453920"/>
          </a:xfrm>
          <a:prstGeom prst="rect">
            <a:avLst/>
          </a:prstGeom>
        </p:spPr>
      </p:pic>
      <p:sp>
        <p:nvSpPr>
          <p:cNvPr id="2" name="Title 1"/>
          <p:cNvSpPr>
            <a:spLocks noGrp="1"/>
          </p:cNvSpPr>
          <p:nvPr>
            <p:ph type="title"/>
          </p:nvPr>
        </p:nvSpPr>
        <p:spPr/>
        <p:txBody>
          <a:bodyPr/>
          <a:lstStyle/>
          <a:p>
            <a:r>
              <a:rPr lang="en-US" dirty="0" err="1"/>
              <a:t>PollEverywhere</a:t>
            </a:r>
            <a:endParaRPr lang="en-US" dirty="0"/>
          </a:p>
        </p:txBody>
      </p:sp>
      <p:sp>
        <p:nvSpPr>
          <p:cNvPr id="3" name="Content Placeholder 2"/>
          <p:cNvSpPr>
            <a:spLocks noGrp="1"/>
          </p:cNvSpPr>
          <p:nvPr>
            <p:ph idx="1"/>
          </p:nvPr>
        </p:nvSpPr>
        <p:spPr>
          <a:xfrm>
            <a:off x="838200" y="2207623"/>
            <a:ext cx="4027714" cy="3836518"/>
          </a:xfrm>
        </p:spPr>
        <p:txBody>
          <a:bodyPr/>
          <a:lstStyle/>
          <a:p>
            <a:pPr marL="0" indent="0">
              <a:buNone/>
            </a:pPr>
            <a:r>
              <a:rPr lang="en-US" dirty="0"/>
              <a:t>Two purposes (at least):</a:t>
            </a:r>
          </a:p>
          <a:p>
            <a:r>
              <a:rPr lang="en-US" dirty="0"/>
              <a:t>Questions backchannel</a:t>
            </a:r>
          </a:p>
          <a:p>
            <a:pPr marL="515938" lvl="1"/>
            <a:r>
              <a:rPr lang="en-US" dirty="0"/>
              <a:t>Ask questions at any time</a:t>
            </a:r>
          </a:p>
          <a:p>
            <a:pPr marL="515938" lvl="1"/>
            <a:r>
              <a:rPr lang="en-US" dirty="0"/>
              <a:t>I’ll check periodically and respond</a:t>
            </a:r>
          </a:p>
          <a:p>
            <a:pPr marL="515938" lvl="1"/>
            <a:r>
              <a:rPr lang="en-US" dirty="0"/>
              <a:t>Some may be deferred</a:t>
            </a:r>
          </a:p>
          <a:p>
            <a:pPr marL="973138" lvl="2"/>
            <a:r>
              <a:rPr lang="en-US" dirty="0"/>
              <a:t>Answers will be posted on Ed after class</a:t>
            </a:r>
          </a:p>
          <a:p>
            <a:pPr marL="515938" lvl="1"/>
            <a:endParaRPr lang="en-US" dirty="0"/>
          </a:p>
          <a:p>
            <a:pPr lvl="1"/>
            <a:endParaRPr lang="en-US" dirty="0"/>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23</a:t>
            </a:fld>
            <a:endParaRPr lang="en-US" dirty="0"/>
          </a:p>
        </p:txBody>
      </p:sp>
      <p:sp>
        <p:nvSpPr>
          <p:cNvPr id="8" name="Rectangle 7"/>
          <p:cNvSpPr/>
          <p:nvPr/>
        </p:nvSpPr>
        <p:spPr>
          <a:xfrm>
            <a:off x="8856617" y="1496899"/>
            <a:ext cx="1125583" cy="26125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15481" y="1541698"/>
            <a:ext cx="3473152" cy="584775"/>
          </a:xfrm>
          <a:prstGeom prst="rect">
            <a:avLst/>
          </a:prstGeom>
          <a:ln cap="sq"/>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dirty="0">
                <a:solidFill>
                  <a:schemeClr val="bg1"/>
                </a:solidFill>
              </a:rPr>
              <a:t>pollev.com/</a:t>
            </a:r>
            <a:r>
              <a:rPr lang="en-US" sz="3200" dirty="0" err="1">
                <a:solidFill>
                  <a:schemeClr val="bg1"/>
                </a:solidFill>
              </a:rPr>
              <a:t>mnats</a:t>
            </a:r>
            <a:endParaRPr lang="en-US" sz="3200" dirty="0">
              <a:solidFill>
                <a:schemeClr val="bg1"/>
              </a:solidFill>
            </a:endParaRPr>
          </a:p>
        </p:txBody>
      </p:sp>
    </p:spTree>
    <p:extLst>
      <p:ext uri="{BB962C8B-B14F-4D97-AF65-F5344CB8AC3E}">
        <p14:creationId xmlns:p14="http://schemas.microsoft.com/office/powerpoint/2010/main" val="70157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What is Computer Science?</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Zoom</a:t>
            </a:r>
          </a:p>
          <a:p>
            <a:pPr lvl="1"/>
            <a:r>
              <a:rPr lang="en-US" dirty="0"/>
              <a:t>Ed</a:t>
            </a:r>
          </a:p>
          <a:p>
            <a:pPr lvl="1"/>
            <a:r>
              <a:rPr lang="en-US" dirty="0" err="1"/>
              <a:t>PollEverywhere</a:t>
            </a:r>
            <a:endParaRPr lang="en-US" dirty="0"/>
          </a:p>
          <a:p>
            <a:pPr lvl="1"/>
            <a:r>
              <a:rPr lang="en-US" dirty="0"/>
              <a:t>Discord</a:t>
            </a:r>
          </a:p>
          <a:p>
            <a:r>
              <a:rPr lang="en-US" dirty="0">
                <a:solidFill>
                  <a:schemeClr val="accent2"/>
                </a:solidFill>
              </a:rPr>
              <a:t>Assessment and grading</a:t>
            </a:r>
          </a:p>
          <a:p>
            <a:r>
              <a:rPr lang="en-US" dirty="0"/>
              <a:t>Collaboration</a:t>
            </a:r>
          </a:p>
        </p:txBody>
      </p:sp>
      <p:sp>
        <p:nvSpPr>
          <p:cNvPr id="6" name="Footer Placeholder 5"/>
          <p:cNvSpPr>
            <a:spLocks noGrp="1"/>
          </p:cNvSpPr>
          <p:nvPr>
            <p:ph type="ftr" sz="quarter" idx="11"/>
          </p:nvPr>
        </p:nvSpPr>
        <p:spPr/>
        <p:txBody>
          <a:bodyPr/>
          <a:lstStyle/>
          <a:p>
            <a:r>
              <a:rPr lang="en-US">
                <a:solidFill>
                  <a:schemeClr val="bg1"/>
                </a:solidFill>
              </a:rPr>
              <a:t>Lesson 0 - Spring 2021</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24</a:t>
            </a:fld>
            <a:endParaRPr lang="en-US" dirty="0">
              <a:solidFill>
                <a:schemeClr val="bg1"/>
              </a:solidFill>
            </a:endParaRPr>
          </a:p>
        </p:txBody>
      </p:sp>
      <p:sp>
        <p:nvSpPr>
          <p:cNvPr id="4" name="Right Arrow 3"/>
          <p:cNvSpPr/>
          <p:nvPr/>
        </p:nvSpPr>
        <p:spPr>
          <a:xfrm flipH="1">
            <a:off x="10068648" y="4463618"/>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05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and Grading</a:t>
            </a:r>
          </a:p>
        </p:txBody>
      </p:sp>
      <p:sp>
        <p:nvSpPr>
          <p:cNvPr id="3" name="Content Placeholder 2"/>
          <p:cNvSpPr>
            <a:spLocks noGrp="1"/>
          </p:cNvSpPr>
          <p:nvPr>
            <p:ph idx="1"/>
          </p:nvPr>
        </p:nvSpPr>
        <p:spPr/>
        <p:txBody>
          <a:bodyPr/>
          <a:lstStyle/>
          <a:p>
            <a:r>
              <a:rPr lang="en-US" dirty="0"/>
              <a:t>Our goal in the course is for you to </a:t>
            </a:r>
            <a:r>
              <a:rPr lang="en-US" b="1" dirty="0"/>
              <a:t>master the concepts and skills </a:t>
            </a:r>
            <a:r>
              <a:rPr lang="en-US" dirty="0"/>
              <a:t>we teach</a:t>
            </a:r>
          </a:p>
          <a:p>
            <a:r>
              <a:rPr lang="en-US" dirty="0"/>
              <a:t>We assess your mastery by asking you to apply the concepts and skills on tasks or problems</a:t>
            </a:r>
          </a:p>
          <a:p>
            <a:r>
              <a:rPr lang="en-US" dirty="0"/>
              <a:t>By necessity, we are assessing your </a:t>
            </a:r>
            <a:r>
              <a:rPr lang="en-US" i="1" dirty="0"/>
              <a:t>work</a:t>
            </a:r>
            <a:r>
              <a:rPr lang="en-US" dirty="0"/>
              <a:t> as a proxy for your </a:t>
            </a:r>
            <a:r>
              <a:rPr lang="en-US" i="1" dirty="0"/>
              <a:t>mastery</a:t>
            </a:r>
          </a:p>
          <a:p>
            <a:r>
              <a:rPr lang="en-US" dirty="0"/>
              <a:t>Your final grade should reflect </a:t>
            </a:r>
            <a:r>
              <a:rPr lang="en-US" b="1" dirty="0"/>
              <a:t>the extent to which you have demonstrated mastery of the course objectives</a:t>
            </a:r>
            <a:endParaRPr lang="en-US" dirty="0"/>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25</a:t>
            </a:fld>
            <a:endParaRPr lang="en-US" dirty="0"/>
          </a:p>
        </p:txBody>
      </p:sp>
    </p:spTree>
    <p:extLst>
      <p:ext uri="{BB962C8B-B14F-4D97-AF65-F5344CB8AC3E}">
        <p14:creationId xmlns:p14="http://schemas.microsoft.com/office/powerpoint/2010/main" val="3237504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r>
              <a:rPr lang="en-US" dirty="0"/>
              <a:t>Your learning in this course will be assessed in four ways:</a:t>
            </a:r>
          </a:p>
          <a:p>
            <a:pPr lvl="1"/>
            <a:r>
              <a:rPr lang="en-US" dirty="0"/>
              <a:t>Checkpoints (~weekly)</a:t>
            </a:r>
          </a:p>
          <a:p>
            <a:pPr lvl="2"/>
            <a:r>
              <a:rPr lang="en-US" dirty="0"/>
              <a:t>Short problems to help you practice and make sure you’ve got the basics for the week</a:t>
            </a:r>
          </a:p>
          <a:p>
            <a:pPr lvl="1"/>
            <a:r>
              <a:rPr lang="en-US" b="1" dirty="0"/>
              <a:t>Take-home assessments (~weekly)</a:t>
            </a:r>
          </a:p>
          <a:p>
            <a:pPr lvl="2"/>
            <a:r>
              <a:rPr lang="en-US" b="1" dirty="0"/>
              <a:t>Large programming assignments to assess your full mastery of that week’s concepts (plus some previous material)</a:t>
            </a:r>
          </a:p>
          <a:p>
            <a:pPr lvl="1"/>
            <a:r>
              <a:rPr lang="en-US" dirty="0"/>
              <a:t>Culminating assessments (2/quarter)</a:t>
            </a:r>
          </a:p>
          <a:p>
            <a:pPr lvl="2"/>
            <a:r>
              <a:rPr lang="en-US" dirty="0"/>
              <a:t>Series of problems covering all material up to that point</a:t>
            </a:r>
          </a:p>
          <a:p>
            <a:pPr lvl="1"/>
            <a:r>
              <a:rPr lang="en-US" dirty="0"/>
              <a:t>Reflections (w/other assignments)</a:t>
            </a:r>
          </a:p>
          <a:p>
            <a:pPr lvl="2"/>
            <a:r>
              <a:rPr lang="en-US" dirty="0"/>
              <a:t>Written assignments to help you think critically about your learning and progress</a:t>
            </a:r>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26</a:t>
            </a:fld>
            <a:endParaRPr lang="en-US" dirty="0"/>
          </a:p>
        </p:txBody>
      </p:sp>
    </p:spTree>
    <p:extLst>
      <p:ext uri="{BB962C8B-B14F-4D97-AF65-F5344CB8AC3E}">
        <p14:creationId xmlns:p14="http://schemas.microsoft.com/office/powerpoint/2010/main" val="3451204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Resubmission</a:t>
            </a:r>
          </a:p>
        </p:txBody>
      </p:sp>
      <p:sp>
        <p:nvSpPr>
          <p:cNvPr id="3" name="Content Placeholder 2"/>
          <p:cNvSpPr>
            <a:spLocks noGrp="1"/>
          </p:cNvSpPr>
          <p:nvPr>
            <p:ph idx="1"/>
          </p:nvPr>
        </p:nvSpPr>
        <p:spPr/>
        <p:txBody>
          <a:bodyPr/>
          <a:lstStyle/>
          <a:p>
            <a:pPr marL="0" indent="0">
              <a:buNone/>
            </a:pPr>
            <a:r>
              <a:rPr lang="en-US" i="1" dirty="0"/>
              <a:t>Learning takes time, and doesn’t always happen on the first try</a:t>
            </a:r>
          </a:p>
          <a:p>
            <a:endParaRPr lang="en-US" dirty="0"/>
          </a:p>
          <a:p>
            <a:r>
              <a:rPr lang="en-US" dirty="0"/>
              <a:t>One previous take-home assessment can be </a:t>
            </a:r>
            <a:r>
              <a:rPr lang="en-US" b="1" dirty="0"/>
              <a:t>resubmitted</a:t>
            </a:r>
            <a:r>
              <a:rPr lang="en-US" dirty="0"/>
              <a:t> each week</a:t>
            </a:r>
          </a:p>
          <a:p>
            <a:pPr lvl="1"/>
            <a:r>
              <a:rPr lang="en-US" dirty="0"/>
              <a:t>Initial submission must have been made by original due date</a:t>
            </a:r>
          </a:p>
          <a:p>
            <a:pPr lvl="1"/>
            <a:r>
              <a:rPr lang="en-US" dirty="0"/>
              <a:t>Must be accompanied by a write-up describing changes</a:t>
            </a:r>
          </a:p>
          <a:p>
            <a:pPr lvl="1"/>
            <a:r>
              <a:rPr lang="en-US" dirty="0"/>
              <a:t>Grade on resubmission will replace original grade</a:t>
            </a:r>
          </a:p>
          <a:p>
            <a:pPr lvl="1"/>
            <a:endParaRPr lang="en-US" dirty="0"/>
          </a:p>
          <a:p>
            <a:r>
              <a:rPr lang="en-US" dirty="0"/>
              <a:t>See the </a:t>
            </a:r>
            <a:r>
              <a:rPr lang="en-US" dirty="0">
                <a:hlinkClick r:id="rId2"/>
              </a:rPr>
              <a:t>syllabus</a:t>
            </a:r>
            <a:r>
              <a:rPr lang="en-US" dirty="0"/>
              <a:t> for more details</a:t>
            </a:r>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27</a:t>
            </a:fld>
            <a:endParaRPr lang="en-US" dirty="0"/>
          </a:p>
        </p:txBody>
      </p:sp>
    </p:spTree>
    <p:extLst>
      <p:ext uri="{BB962C8B-B14F-4D97-AF65-F5344CB8AC3E}">
        <p14:creationId xmlns:p14="http://schemas.microsoft.com/office/powerpoint/2010/main" val="370982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idx="1"/>
          </p:nvPr>
        </p:nvSpPr>
        <p:spPr>
          <a:xfrm>
            <a:off x="838200" y="1825625"/>
            <a:ext cx="10108474" cy="4218516"/>
          </a:xfrm>
        </p:spPr>
        <p:txBody>
          <a:bodyPr>
            <a:normAutofit fontScale="70000" lnSpcReduction="20000"/>
          </a:bodyPr>
          <a:lstStyle/>
          <a:p>
            <a:pPr marL="0" indent="0">
              <a:buNone/>
            </a:pPr>
            <a:r>
              <a:rPr lang="en-US" i="1" dirty="0"/>
              <a:t>Grades should reflect your mastery of the course objectives</a:t>
            </a:r>
          </a:p>
          <a:p>
            <a:pPr marL="0" indent="0">
              <a:buNone/>
            </a:pPr>
            <a:endParaRPr lang="en-US" i="1" dirty="0"/>
          </a:p>
          <a:p>
            <a:r>
              <a:rPr lang="en-US" dirty="0"/>
              <a:t>Checkpoints, culminating assessments, and reflections are graded </a:t>
            </a:r>
            <a:r>
              <a:rPr lang="en-US" b="1" dirty="0"/>
              <a:t>S (Satisfactory) or U (</a:t>
            </a:r>
            <a:r>
              <a:rPr lang="en-US" b="1" dirty="0" err="1"/>
              <a:t>Unassessable</a:t>
            </a:r>
            <a:r>
              <a:rPr lang="en-US" b="1" dirty="0"/>
              <a:t>)</a:t>
            </a:r>
          </a:p>
          <a:p>
            <a:pPr lvl="1"/>
            <a:r>
              <a:rPr lang="en-US" dirty="0"/>
              <a:t>If you submit on time and meet all requirements, you’ll get an S</a:t>
            </a:r>
          </a:p>
          <a:p>
            <a:r>
              <a:rPr lang="en-US" dirty="0"/>
              <a:t>Take-home assessments will be grade </a:t>
            </a:r>
            <a:r>
              <a:rPr lang="en-US" b="1" dirty="0"/>
              <a:t>E (Exemplary), S (Satisfactory), N (Not yet), or U (</a:t>
            </a:r>
            <a:r>
              <a:rPr lang="en-US" b="1" dirty="0" err="1"/>
              <a:t>Unassessable</a:t>
            </a:r>
            <a:r>
              <a:rPr lang="en-US" b="1" dirty="0"/>
              <a:t>) </a:t>
            </a:r>
            <a:r>
              <a:rPr lang="en-US" dirty="0"/>
              <a:t>on four dimensions:</a:t>
            </a:r>
          </a:p>
          <a:p>
            <a:pPr lvl="1"/>
            <a:r>
              <a:rPr lang="en-US" dirty="0"/>
              <a:t>Behavior</a:t>
            </a:r>
          </a:p>
          <a:p>
            <a:pPr lvl="1"/>
            <a:r>
              <a:rPr lang="en-US" dirty="0"/>
              <a:t>Functional decomposition</a:t>
            </a:r>
          </a:p>
          <a:p>
            <a:pPr lvl="1"/>
            <a:r>
              <a:rPr lang="en-US" dirty="0"/>
              <a:t>Use of Language Features</a:t>
            </a:r>
          </a:p>
          <a:p>
            <a:pPr lvl="1"/>
            <a:r>
              <a:rPr lang="en-US" dirty="0"/>
              <a:t>Code Quality</a:t>
            </a:r>
          </a:p>
          <a:p>
            <a:r>
              <a:rPr lang="en-US" dirty="0"/>
              <a:t>Final grades will be assigned based on the </a:t>
            </a:r>
            <a:r>
              <a:rPr lang="en-US" b="1" dirty="0"/>
              <a:t>amount of work at each level</a:t>
            </a:r>
          </a:p>
          <a:p>
            <a:endParaRPr lang="en-US" dirty="0"/>
          </a:p>
          <a:p>
            <a:r>
              <a:rPr lang="en-US" dirty="0"/>
              <a:t>See the </a:t>
            </a:r>
            <a:r>
              <a:rPr lang="en-US" dirty="0">
                <a:hlinkClick r:id="rId2"/>
              </a:rPr>
              <a:t>syllabus</a:t>
            </a:r>
            <a:r>
              <a:rPr lang="en-US" dirty="0"/>
              <a:t> for more details</a:t>
            </a:r>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28</a:t>
            </a:fld>
            <a:endParaRPr lang="en-US" dirty="0"/>
          </a:p>
        </p:txBody>
      </p:sp>
    </p:spTree>
    <p:extLst>
      <p:ext uri="{BB962C8B-B14F-4D97-AF65-F5344CB8AC3E}">
        <p14:creationId xmlns:p14="http://schemas.microsoft.com/office/powerpoint/2010/main" val="3883691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Policy</a:t>
            </a:r>
          </a:p>
        </p:txBody>
      </p:sp>
      <p:sp>
        <p:nvSpPr>
          <p:cNvPr id="3" name="Content Placeholder 2"/>
          <p:cNvSpPr>
            <a:spLocks noGrp="1"/>
          </p:cNvSpPr>
          <p:nvPr>
            <p:ph idx="1"/>
          </p:nvPr>
        </p:nvSpPr>
        <p:spPr/>
        <p:txBody>
          <a:bodyPr>
            <a:normAutofit fontScale="92500" lnSpcReduction="20000"/>
          </a:bodyPr>
          <a:lstStyle/>
          <a:p>
            <a:pPr marL="0" indent="0">
              <a:buNone/>
            </a:pPr>
            <a:r>
              <a:rPr lang="en-US" i="1" dirty="0"/>
              <a:t>Learning is hard, but it’s easier when you learn from each other</a:t>
            </a:r>
          </a:p>
          <a:p>
            <a:endParaRPr lang="en-US" dirty="0"/>
          </a:p>
          <a:p>
            <a:r>
              <a:rPr lang="en-US" dirty="0"/>
              <a:t>You are encouraged to form study groups, work together on practice and review, and discuss your ideas and approaches </a:t>
            </a:r>
            <a:r>
              <a:rPr lang="en-US" b="1" dirty="0"/>
              <a:t>at a high level</a:t>
            </a:r>
          </a:p>
          <a:p>
            <a:r>
              <a:rPr lang="en-US" dirty="0"/>
              <a:t>If you discuss your ideas with others, you must </a:t>
            </a:r>
            <a:r>
              <a:rPr lang="en-US" b="1" dirty="0"/>
              <a:t>cite them</a:t>
            </a:r>
            <a:endParaRPr lang="en-US" dirty="0"/>
          </a:p>
          <a:p>
            <a:r>
              <a:rPr lang="en-US" dirty="0"/>
              <a:t>All work you submit for grading </a:t>
            </a:r>
            <a:r>
              <a:rPr lang="en-US" b="1" dirty="0"/>
              <a:t>must be your own</a:t>
            </a:r>
          </a:p>
          <a:p>
            <a:r>
              <a:rPr lang="en-US" dirty="0"/>
              <a:t>Any work found to not be your own will receive a grade of </a:t>
            </a:r>
            <a:r>
              <a:rPr lang="en-US" b="1" dirty="0"/>
              <a:t>U and may not be resubmitted</a:t>
            </a:r>
          </a:p>
          <a:p>
            <a:pPr lvl="1"/>
            <a:r>
              <a:rPr lang="en-US" dirty="0"/>
              <a:t>If it’s not your work, we can’t assess your mastery from it</a:t>
            </a:r>
          </a:p>
          <a:p>
            <a:endParaRPr lang="en-US" dirty="0"/>
          </a:p>
          <a:p>
            <a:r>
              <a:rPr lang="en-US" dirty="0"/>
              <a:t>See the </a:t>
            </a:r>
            <a:r>
              <a:rPr lang="en-US" dirty="0">
                <a:hlinkClick r:id="rId2"/>
              </a:rPr>
              <a:t>syllabus</a:t>
            </a:r>
            <a:r>
              <a:rPr lang="en-US" dirty="0"/>
              <a:t> for more details</a:t>
            </a:r>
          </a:p>
          <a:p>
            <a:endParaRPr lang="en-US" dirty="0"/>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29</a:t>
            </a:fld>
            <a:endParaRPr lang="en-US" dirty="0"/>
          </a:p>
        </p:txBody>
      </p:sp>
    </p:spTree>
    <p:extLst>
      <p:ext uri="{BB962C8B-B14F-4D97-AF65-F5344CB8AC3E}">
        <p14:creationId xmlns:p14="http://schemas.microsoft.com/office/powerpoint/2010/main" val="3122513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solidFill>
                  <a:schemeClr val="accent5"/>
                </a:solidFill>
              </a:rPr>
              <a:t>About us</a:t>
            </a:r>
          </a:p>
          <a:p>
            <a:r>
              <a:rPr lang="en-US" dirty="0"/>
              <a:t>What is Computer Science?</a:t>
            </a:r>
          </a:p>
          <a:p>
            <a:r>
              <a:rPr lang="en-US" dirty="0"/>
              <a:t>About this course</a:t>
            </a:r>
          </a:p>
          <a:p>
            <a:pPr lvl="1"/>
            <a:r>
              <a:rPr lang="en-US" dirty="0"/>
              <a:t>Learning objectives</a:t>
            </a:r>
          </a:p>
          <a:p>
            <a:pPr lvl="1"/>
            <a:r>
              <a:rPr lang="en-US" dirty="0"/>
              <a:t>Other similar courses</a:t>
            </a:r>
          </a:p>
          <a:p>
            <a:pPr lvl="1"/>
            <a:r>
              <a:rPr lang="en-US" dirty="0"/>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Zoom</a:t>
            </a:r>
          </a:p>
          <a:p>
            <a:pPr lvl="1"/>
            <a:r>
              <a:rPr lang="en-US" dirty="0"/>
              <a:t>Ed</a:t>
            </a:r>
          </a:p>
          <a:p>
            <a:pPr lvl="1"/>
            <a:r>
              <a:rPr lang="en-US" dirty="0" err="1"/>
              <a:t>PollEverywhere</a:t>
            </a:r>
            <a:endParaRPr lang="en-US" dirty="0"/>
          </a:p>
          <a:p>
            <a:pPr lvl="1"/>
            <a:r>
              <a:rPr lang="en-US" dirty="0"/>
              <a:t>Discord</a:t>
            </a:r>
          </a:p>
          <a:p>
            <a:r>
              <a:rPr lang="en-US" dirty="0">
                <a:solidFill>
                  <a:schemeClr val="accent1">
                    <a:lumMod val="75000"/>
                    <a:lumOff val="25000"/>
                  </a:schemeClr>
                </a:solidFill>
              </a:rPr>
              <a:t>Assessment and grading</a:t>
            </a:r>
          </a:p>
          <a:p>
            <a:r>
              <a:rPr lang="en-US" dirty="0">
                <a:solidFill>
                  <a:schemeClr val="accent1">
                    <a:lumMod val="75000"/>
                    <a:lumOff val="25000"/>
                  </a:schemeClr>
                </a:solidFill>
              </a:rPr>
              <a:t>Collaboration</a:t>
            </a:r>
          </a:p>
        </p:txBody>
      </p:sp>
      <p:sp>
        <p:nvSpPr>
          <p:cNvPr id="6" name="Footer Placeholder 5"/>
          <p:cNvSpPr>
            <a:spLocks noGrp="1"/>
          </p:cNvSpPr>
          <p:nvPr>
            <p:ph type="ftr" sz="quarter" idx="11"/>
          </p:nvPr>
        </p:nvSpPr>
        <p:spPr>
          <a:xfrm>
            <a:off x="4038600" y="6356350"/>
            <a:ext cx="4114800" cy="365125"/>
          </a:xfrm>
        </p:spPr>
        <p:txBody>
          <a:bodyPr/>
          <a:lstStyle/>
          <a:p>
            <a:r>
              <a:rPr lang="en-US" dirty="0">
                <a:solidFill>
                  <a:schemeClr val="bg1"/>
                </a:solidFill>
              </a:rPr>
              <a:t>Lesson 0 - Spring 2021</a:t>
            </a: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3</a:t>
            </a:fld>
            <a:endParaRPr lang="en-US" dirty="0">
              <a:solidFill>
                <a:schemeClr val="bg1"/>
              </a:solidFill>
            </a:endParaRPr>
          </a:p>
        </p:txBody>
      </p:sp>
      <p:sp>
        <p:nvSpPr>
          <p:cNvPr id="4" name="Right Arrow 3"/>
          <p:cNvSpPr/>
          <p:nvPr/>
        </p:nvSpPr>
        <p:spPr>
          <a:xfrm flipH="1">
            <a:off x="2554014" y="1992762"/>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2F2F234-D4C1-4BE5-90E1-D62A2A3C53DD}"/>
              </a:ext>
            </a:extLst>
          </p:cNvPr>
          <p:cNvSpPr/>
          <p:nvPr/>
        </p:nvSpPr>
        <p:spPr>
          <a:xfrm>
            <a:off x="6096000" y="4305300"/>
            <a:ext cx="4114800" cy="10287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5">
            <a:extLst>
              <a:ext uri="{FF2B5EF4-FFF2-40B4-BE49-F238E27FC236}">
                <a16:creationId xmlns:a16="http://schemas.microsoft.com/office/drawing/2014/main" id="{45F2E33A-A4AD-454A-9B9A-15428C054FAC}"/>
              </a:ext>
            </a:extLst>
          </p:cNvPr>
          <p:cNvSpPr/>
          <p:nvPr/>
        </p:nvSpPr>
        <p:spPr>
          <a:xfrm>
            <a:off x="5437239" y="4675553"/>
            <a:ext cx="506361" cy="25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323978F-31EF-474F-9F85-C57A6702EE19}"/>
              </a:ext>
            </a:extLst>
          </p:cNvPr>
          <p:cNvSpPr txBox="1"/>
          <p:nvPr/>
        </p:nvSpPr>
        <p:spPr>
          <a:xfrm>
            <a:off x="4527576" y="4532419"/>
            <a:ext cx="994816" cy="461665"/>
          </a:xfrm>
          <a:prstGeom prst="rect">
            <a:avLst/>
          </a:prstGeom>
          <a:noFill/>
        </p:spPr>
        <p:txBody>
          <a:bodyPr wrap="square" rtlCol="0">
            <a:spAutoFit/>
          </a:bodyPr>
          <a:lstStyle/>
          <a:p>
            <a:r>
              <a:rPr lang="en-US" sz="2400" dirty="0">
                <a:solidFill>
                  <a:schemeClr val="accent1">
                    <a:lumMod val="75000"/>
                    <a:lumOff val="25000"/>
                  </a:schemeClr>
                </a:solidFill>
              </a:rPr>
              <a:t>(Wed)</a:t>
            </a:r>
          </a:p>
        </p:txBody>
      </p:sp>
    </p:spTree>
    <p:extLst>
      <p:ext uri="{BB962C8B-B14F-4D97-AF65-F5344CB8AC3E}">
        <p14:creationId xmlns:p14="http://schemas.microsoft.com/office/powerpoint/2010/main" val="2978306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Amnesty</a:t>
            </a:r>
          </a:p>
        </p:txBody>
      </p:sp>
      <p:sp>
        <p:nvSpPr>
          <p:cNvPr id="3" name="Content Placeholder 2"/>
          <p:cNvSpPr>
            <a:spLocks noGrp="1"/>
          </p:cNvSpPr>
          <p:nvPr>
            <p:ph idx="1"/>
          </p:nvPr>
        </p:nvSpPr>
        <p:spPr/>
        <p:txBody>
          <a:bodyPr/>
          <a:lstStyle/>
          <a:p>
            <a:pPr marL="0" indent="0">
              <a:buNone/>
            </a:pPr>
            <a:r>
              <a:rPr lang="en-US" i="1" dirty="0"/>
              <a:t>Sometimes, we make bad choices that we regret</a:t>
            </a:r>
          </a:p>
          <a:p>
            <a:pPr marL="0" indent="0">
              <a:buNone/>
            </a:pPr>
            <a:endParaRPr lang="en-US" i="1" dirty="0"/>
          </a:p>
          <a:p>
            <a:r>
              <a:rPr lang="en-US" dirty="0"/>
              <a:t>“If you submit work that is in violation of the academic conduct policy, you bring the action to Brett's attention within 72 hours of submission and request amnesty. If you do so, you will receive a grade of U for the initial submission, but you </a:t>
            </a:r>
            <a:r>
              <a:rPr lang="en-US" b="1" dirty="0"/>
              <a:t>will be allowed to resubmit your work under the normal resubmission process</a:t>
            </a:r>
            <a:r>
              <a:rPr lang="en-US" dirty="0"/>
              <a:t>.”</a:t>
            </a:r>
          </a:p>
          <a:p>
            <a:endParaRPr lang="en-US" dirty="0"/>
          </a:p>
          <a:p>
            <a:r>
              <a:rPr lang="en-US" dirty="0"/>
              <a:t>See the </a:t>
            </a:r>
            <a:r>
              <a:rPr lang="en-US" dirty="0">
                <a:hlinkClick r:id="rId2"/>
              </a:rPr>
              <a:t>syllabus</a:t>
            </a:r>
            <a:r>
              <a:rPr lang="en-US" dirty="0"/>
              <a:t> for more details</a:t>
            </a:r>
          </a:p>
          <a:p>
            <a:endParaRPr lang="en-US" dirty="0"/>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30</a:t>
            </a:fld>
            <a:endParaRPr lang="en-US" dirty="0"/>
          </a:p>
        </p:txBody>
      </p:sp>
    </p:spTree>
    <p:extLst>
      <p:ext uri="{BB962C8B-B14F-4D97-AF65-F5344CB8AC3E}">
        <p14:creationId xmlns:p14="http://schemas.microsoft.com/office/powerpoint/2010/main" val="33358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Hi, I’m Miya! (she/her)</a:t>
            </a:r>
          </a:p>
        </p:txBody>
      </p:sp>
      <p:sp>
        <p:nvSpPr>
          <p:cNvPr id="8" name="Content Placeholder 7"/>
          <p:cNvSpPr>
            <a:spLocks noGrp="1"/>
          </p:cNvSpPr>
          <p:nvPr>
            <p:ph idx="1"/>
          </p:nvPr>
        </p:nvSpPr>
        <p:spPr>
          <a:xfrm>
            <a:off x="838200" y="1825625"/>
            <a:ext cx="7555361" cy="4218516"/>
          </a:xfrm>
        </p:spPr>
        <p:txBody>
          <a:bodyPr>
            <a:normAutofit/>
          </a:bodyPr>
          <a:lstStyle/>
          <a:p>
            <a:r>
              <a:rPr lang="en-US" dirty="0"/>
              <a:t>Instructional Lecturer</a:t>
            </a:r>
          </a:p>
          <a:p>
            <a:r>
              <a:rPr lang="en-US" dirty="0"/>
              <a:t>Full-time Software Engineer at Microsoft </a:t>
            </a:r>
          </a:p>
          <a:p>
            <a:r>
              <a:rPr lang="en-US" dirty="0"/>
              <a:t>B.A. in Mathematics and B.S. in Computer Science, Masters degree in Computer Science from UW</a:t>
            </a:r>
          </a:p>
          <a:p>
            <a:r>
              <a:rPr lang="en-US" dirty="0"/>
              <a:t>Previously…</a:t>
            </a:r>
          </a:p>
          <a:p>
            <a:pPr lvl="1"/>
            <a:r>
              <a:rPr lang="en-US" sz="2000" dirty="0"/>
              <a:t>Frequent TA and Head TA for CSE 142</a:t>
            </a:r>
          </a:p>
          <a:p>
            <a:pPr lvl="1"/>
            <a:r>
              <a:rPr lang="en-US" sz="2000" dirty="0"/>
              <a:t>Lecturer for CSE 142 as a grad student</a:t>
            </a:r>
          </a:p>
          <a:p>
            <a:pPr lvl="1"/>
            <a:endParaRPr lang="en-US" sz="1600" dirty="0"/>
          </a:p>
        </p:txBody>
      </p:sp>
      <p:sp>
        <p:nvSpPr>
          <p:cNvPr id="5" name="Footer Placeholder 4"/>
          <p:cNvSpPr>
            <a:spLocks noGrp="1"/>
          </p:cNvSpPr>
          <p:nvPr>
            <p:ph type="ftr" sz="quarter" idx="11"/>
          </p:nvPr>
        </p:nvSpPr>
        <p:spPr/>
        <p:txBody>
          <a:bodyPr/>
          <a:lstStyle/>
          <a:p>
            <a:r>
              <a:rPr lang="en-US"/>
              <a:t>Lesson 0 - Spring 2021</a:t>
            </a:r>
          </a:p>
        </p:txBody>
      </p:sp>
      <p:sp>
        <p:nvSpPr>
          <p:cNvPr id="6" name="Slide Number Placeholder 5"/>
          <p:cNvSpPr>
            <a:spLocks noGrp="1"/>
          </p:cNvSpPr>
          <p:nvPr>
            <p:ph type="sldNum" sz="quarter" idx="12"/>
          </p:nvPr>
        </p:nvSpPr>
        <p:spPr/>
        <p:txBody>
          <a:bodyPr/>
          <a:lstStyle/>
          <a:p>
            <a:fld id="{9D3C886E-6997-4228-A88B-2272D22D50D1}" type="slidenum">
              <a:rPr lang="en-US" smtClean="0"/>
              <a:t>4</a:t>
            </a:fld>
            <a:endParaRPr lang="en-US"/>
          </a:p>
        </p:txBody>
      </p:sp>
      <p:pic>
        <p:nvPicPr>
          <p:cNvPr id="3" name="Picture 2">
            <a:extLst>
              <a:ext uri="{FF2B5EF4-FFF2-40B4-BE49-F238E27FC236}">
                <a16:creationId xmlns:a16="http://schemas.microsoft.com/office/drawing/2014/main" id="{BF519DF0-727C-43F7-8778-5838679D6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4712" y="1806330"/>
            <a:ext cx="3245340" cy="3245340"/>
          </a:xfrm>
          <a:prstGeom prst="rect">
            <a:avLst/>
          </a:prstGeom>
          <a:ln>
            <a:noFill/>
          </a:ln>
          <a:effectLst>
            <a:softEdge rad="112500"/>
          </a:effectLst>
        </p:spPr>
      </p:pic>
    </p:spTree>
    <p:extLst>
      <p:ext uri="{BB962C8B-B14F-4D97-AF65-F5344CB8AC3E}">
        <p14:creationId xmlns:p14="http://schemas.microsoft.com/office/powerpoint/2010/main" val="302260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Meet your TAs</a:t>
            </a:r>
          </a:p>
        </p:txBody>
      </p:sp>
      <p:sp>
        <p:nvSpPr>
          <p:cNvPr id="8" name="Footer Placeholder 7">
            <a:extLst>
              <a:ext uri="{FF2B5EF4-FFF2-40B4-BE49-F238E27FC236}">
                <a16:creationId xmlns:a16="http://schemas.microsoft.com/office/drawing/2014/main" id="{67075030-51BE-40B3-8F5F-FE5F2EC23677}"/>
              </a:ext>
            </a:extLst>
          </p:cNvPr>
          <p:cNvSpPr>
            <a:spLocks noGrp="1"/>
          </p:cNvSpPr>
          <p:nvPr>
            <p:ph type="ftr" sz="quarter" idx="11"/>
          </p:nvPr>
        </p:nvSpPr>
        <p:spPr>
          <a:xfrm>
            <a:off x="4031143" y="6361440"/>
            <a:ext cx="4114800" cy="365125"/>
          </a:xfrm>
        </p:spPr>
        <p:txBody>
          <a:bodyPr/>
          <a:lstStyle/>
          <a:p>
            <a:r>
              <a:rPr lang="en-US"/>
              <a:t>Lesson 0 - Spring 2021</a:t>
            </a:r>
            <a:endParaRPr lang="en-US" dirty="0"/>
          </a:p>
        </p:txBody>
      </p:sp>
      <p:pic>
        <p:nvPicPr>
          <p:cNvPr id="190" name="Picture 189">
            <a:extLst>
              <a:ext uri="{FF2B5EF4-FFF2-40B4-BE49-F238E27FC236}">
                <a16:creationId xmlns:a16="http://schemas.microsoft.com/office/drawing/2014/main" id="{AC2F7416-84E8-414B-AE4D-82F8DD0660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2305" y="1381859"/>
            <a:ext cx="1004973" cy="1339964"/>
          </a:xfrm>
          <a:prstGeom prst="rect">
            <a:avLst/>
          </a:prstGeom>
        </p:spPr>
      </p:pic>
      <p:pic>
        <p:nvPicPr>
          <p:cNvPr id="192" name="Picture 191">
            <a:extLst>
              <a:ext uri="{FF2B5EF4-FFF2-40B4-BE49-F238E27FC236}">
                <a16:creationId xmlns:a16="http://schemas.microsoft.com/office/drawing/2014/main" id="{48FF140B-CDEC-4F67-97AA-F5F1D95739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60714" y="1578274"/>
            <a:ext cx="1228011" cy="1228011"/>
          </a:xfrm>
          <a:prstGeom prst="rect">
            <a:avLst/>
          </a:prstGeom>
        </p:spPr>
      </p:pic>
      <p:pic>
        <p:nvPicPr>
          <p:cNvPr id="194" name="Picture 193">
            <a:extLst>
              <a:ext uri="{FF2B5EF4-FFF2-40B4-BE49-F238E27FC236}">
                <a16:creationId xmlns:a16="http://schemas.microsoft.com/office/drawing/2014/main" id="{1BAC5F29-11BB-44D5-8239-FF2549494E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77355" y="3451716"/>
            <a:ext cx="1028558" cy="1028558"/>
          </a:xfrm>
          <a:prstGeom prst="rect">
            <a:avLst/>
          </a:prstGeom>
        </p:spPr>
      </p:pic>
      <p:pic>
        <p:nvPicPr>
          <p:cNvPr id="196" name="Picture 195">
            <a:extLst>
              <a:ext uri="{FF2B5EF4-FFF2-40B4-BE49-F238E27FC236}">
                <a16:creationId xmlns:a16="http://schemas.microsoft.com/office/drawing/2014/main" id="{C395A6B8-3BEA-4C42-B8E3-1FD1A8B49F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197599" y="1595575"/>
            <a:ext cx="962740" cy="962112"/>
          </a:xfrm>
          <a:prstGeom prst="rect">
            <a:avLst/>
          </a:prstGeom>
        </p:spPr>
      </p:pic>
      <p:pic>
        <p:nvPicPr>
          <p:cNvPr id="198" name="Picture 197">
            <a:extLst>
              <a:ext uri="{FF2B5EF4-FFF2-40B4-BE49-F238E27FC236}">
                <a16:creationId xmlns:a16="http://schemas.microsoft.com/office/drawing/2014/main" id="{1C6B9DC0-DDFB-4DD4-8FA9-8676126808E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89187" y="4710158"/>
            <a:ext cx="1018851" cy="1056860"/>
          </a:xfrm>
          <a:prstGeom prst="rect">
            <a:avLst/>
          </a:prstGeom>
        </p:spPr>
      </p:pic>
      <p:pic>
        <p:nvPicPr>
          <p:cNvPr id="200" name="Picture 199">
            <a:extLst>
              <a:ext uri="{FF2B5EF4-FFF2-40B4-BE49-F238E27FC236}">
                <a16:creationId xmlns:a16="http://schemas.microsoft.com/office/drawing/2014/main" id="{B580587F-28D8-4B5B-B5A8-06939DA3C7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567782" y="1839958"/>
            <a:ext cx="1028557" cy="1028127"/>
          </a:xfrm>
          <a:prstGeom prst="rect">
            <a:avLst/>
          </a:prstGeom>
        </p:spPr>
      </p:pic>
      <p:pic>
        <p:nvPicPr>
          <p:cNvPr id="202" name="Picture 201">
            <a:extLst>
              <a:ext uri="{FF2B5EF4-FFF2-40B4-BE49-F238E27FC236}">
                <a16:creationId xmlns:a16="http://schemas.microsoft.com/office/drawing/2014/main" id="{CAC002C1-9BA8-467F-A67E-1F686F4CA3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500075" y="3230996"/>
            <a:ext cx="1140842" cy="1140842"/>
          </a:xfrm>
          <a:prstGeom prst="rect">
            <a:avLst/>
          </a:prstGeom>
        </p:spPr>
      </p:pic>
      <p:pic>
        <p:nvPicPr>
          <p:cNvPr id="204" name="Picture 203">
            <a:extLst>
              <a:ext uri="{FF2B5EF4-FFF2-40B4-BE49-F238E27FC236}">
                <a16:creationId xmlns:a16="http://schemas.microsoft.com/office/drawing/2014/main" id="{2CA98DDD-8D09-4DB7-875E-B9C7F0B0F8D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6513176" y="3282454"/>
            <a:ext cx="1028559" cy="1028559"/>
          </a:xfrm>
          <a:prstGeom prst="rect">
            <a:avLst/>
          </a:prstGeom>
        </p:spPr>
      </p:pic>
      <p:pic>
        <p:nvPicPr>
          <p:cNvPr id="206" name="Picture 205">
            <a:extLst>
              <a:ext uri="{FF2B5EF4-FFF2-40B4-BE49-F238E27FC236}">
                <a16:creationId xmlns:a16="http://schemas.microsoft.com/office/drawing/2014/main" id="{16CEE0B5-9B59-48E0-85F3-70B3ACCF5C6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536637" y="384126"/>
            <a:ext cx="1106786" cy="1106786"/>
          </a:xfrm>
          <a:prstGeom prst="rect">
            <a:avLst/>
          </a:prstGeom>
        </p:spPr>
      </p:pic>
      <p:pic>
        <p:nvPicPr>
          <p:cNvPr id="208" name="Picture 207">
            <a:extLst>
              <a:ext uri="{FF2B5EF4-FFF2-40B4-BE49-F238E27FC236}">
                <a16:creationId xmlns:a16="http://schemas.microsoft.com/office/drawing/2014/main" id="{9CCC0AC6-0D75-4C63-A885-E54BE82D7ED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5152880" y="3694050"/>
            <a:ext cx="1102113" cy="1031162"/>
          </a:xfrm>
          <a:prstGeom prst="rect">
            <a:avLst/>
          </a:prstGeom>
        </p:spPr>
      </p:pic>
      <p:pic>
        <p:nvPicPr>
          <p:cNvPr id="210" name="Picture 209">
            <a:extLst>
              <a:ext uri="{FF2B5EF4-FFF2-40B4-BE49-F238E27FC236}">
                <a16:creationId xmlns:a16="http://schemas.microsoft.com/office/drawing/2014/main" id="{73005B37-41F5-4194-A885-96C426313D5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825952" y="3106387"/>
            <a:ext cx="1134171" cy="1134171"/>
          </a:xfrm>
          <a:prstGeom prst="rect">
            <a:avLst/>
          </a:prstGeom>
        </p:spPr>
      </p:pic>
      <p:pic>
        <p:nvPicPr>
          <p:cNvPr id="212" name="Picture 211">
            <a:extLst>
              <a:ext uri="{FF2B5EF4-FFF2-40B4-BE49-F238E27FC236}">
                <a16:creationId xmlns:a16="http://schemas.microsoft.com/office/drawing/2014/main" id="{2BEDDF57-A9B7-4EDA-861A-8DCED1E50E3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7661450" y="4602628"/>
            <a:ext cx="1072837" cy="1001875"/>
          </a:xfrm>
          <a:prstGeom prst="rect">
            <a:avLst/>
          </a:prstGeom>
        </p:spPr>
      </p:pic>
      <p:pic>
        <p:nvPicPr>
          <p:cNvPr id="214" name="Picture 213">
            <a:extLst>
              <a:ext uri="{FF2B5EF4-FFF2-40B4-BE49-F238E27FC236}">
                <a16:creationId xmlns:a16="http://schemas.microsoft.com/office/drawing/2014/main" id="{BD9E6091-43C9-42D5-B2B5-5A8375766D4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5969330" y="5039110"/>
            <a:ext cx="924589" cy="868126"/>
          </a:xfrm>
          <a:prstGeom prst="rect">
            <a:avLst/>
          </a:prstGeom>
        </p:spPr>
      </p:pic>
      <p:pic>
        <p:nvPicPr>
          <p:cNvPr id="216" name="Picture 215">
            <a:extLst>
              <a:ext uri="{FF2B5EF4-FFF2-40B4-BE49-F238E27FC236}">
                <a16:creationId xmlns:a16="http://schemas.microsoft.com/office/drawing/2014/main" id="{7EC22CD5-83DE-4130-B81E-BE3DC60FCB1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4724519" y="193849"/>
            <a:ext cx="1297063" cy="1297063"/>
          </a:xfrm>
          <a:prstGeom prst="rect">
            <a:avLst/>
          </a:prstGeom>
        </p:spPr>
      </p:pic>
      <p:pic>
        <p:nvPicPr>
          <p:cNvPr id="218" name="Picture 217">
            <a:extLst>
              <a:ext uri="{FF2B5EF4-FFF2-40B4-BE49-F238E27FC236}">
                <a16:creationId xmlns:a16="http://schemas.microsoft.com/office/drawing/2014/main" id="{C8A2FA2A-BD81-493F-9ED3-5F1FE5F73DC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3823892" y="4797786"/>
            <a:ext cx="1210280" cy="1210280"/>
          </a:xfrm>
          <a:prstGeom prst="rect">
            <a:avLst/>
          </a:prstGeom>
        </p:spPr>
      </p:pic>
      <p:pic>
        <p:nvPicPr>
          <p:cNvPr id="220" name="Picture 219">
            <a:extLst>
              <a:ext uri="{FF2B5EF4-FFF2-40B4-BE49-F238E27FC236}">
                <a16:creationId xmlns:a16="http://schemas.microsoft.com/office/drawing/2014/main" id="{4165367C-E037-4885-BB9F-79A6974B159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flipH="1">
            <a:off x="9292369" y="4959484"/>
            <a:ext cx="837863" cy="837863"/>
          </a:xfrm>
          <a:prstGeom prst="rect">
            <a:avLst/>
          </a:prstGeom>
        </p:spPr>
      </p:pic>
      <p:pic>
        <p:nvPicPr>
          <p:cNvPr id="222" name="Picture 221">
            <a:extLst>
              <a:ext uri="{FF2B5EF4-FFF2-40B4-BE49-F238E27FC236}">
                <a16:creationId xmlns:a16="http://schemas.microsoft.com/office/drawing/2014/main" id="{6318177E-778B-4908-9E32-DE261ABDBFB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8004116" y="2756731"/>
            <a:ext cx="1051446" cy="1051446"/>
          </a:xfrm>
          <a:prstGeom prst="rect">
            <a:avLst/>
          </a:prstGeom>
        </p:spPr>
      </p:pic>
      <p:pic>
        <p:nvPicPr>
          <p:cNvPr id="224" name="Picture 223">
            <a:extLst>
              <a:ext uri="{FF2B5EF4-FFF2-40B4-BE49-F238E27FC236}">
                <a16:creationId xmlns:a16="http://schemas.microsoft.com/office/drawing/2014/main" id="{518FBDE0-06C3-4DB9-B7DC-226EC3D443E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6251579" y="1621858"/>
            <a:ext cx="1140842" cy="1140842"/>
          </a:xfrm>
          <a:prstGeom prst="rect">
            <a:avLst/>
          </a:prstGeom>
        </p:spPr>
      </p:pic>
      <p:pic>
        <p:nvPicPr>
          <p:cNvPr id="226" name="Picture 225">
            <a:extLst>
              <a:ext uri="{FF2B5EF4-FFF2-40B4-BE49-F238E27FC236}">
                <a16:creationId xmlns:a16="http://schemas.microsoft.com/office/drawing/2014/main" id="{D59AB1CD-1844-430E-B778-043BAE9B32FD}"/>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9806544" y="1677505"/>
            <a:ext cx="788726" cy="788726"/>
          </a:xfrm>
          <a:prstGeom prst="rect">
            <a:avLst/>
          </a:prstGeom>
        </p:spPr>
      </p:pic>
      <p:pic>
        <p:nvPicPr>
          <p:cNvPr id="228" name="Picture 227">
            <a:extLst>
              <a:ext uri="{FF2B5EF4-FFF2-40B4-BE49-F238E27FC236}">
                <a16:creationId xmlns:a16="http://schemas.microsoft.com/office/drawing/2014/main" id="{DC56916B-5B68-4AA7-8C2B-24A2BCCC01A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flipH="1">
            <a:off x="9456539" y="2868085"/>
            <a:ext cx="1041082" cy="1044135"/>
          </a:xfrm>
          <a:prstGeom prst="rect">
            <a:avLst/>
          </a:prstGeom>
        </p:spPr>
      </p:pic>
      <p:pic>
        <p:nvPicPr>
          <p:cNvPr id="230" name="Picture 229">
            <a:extLst>
              <a:ext uri="{FF2B5EF4-FFF2-40B4-BE49-F238E27FC236}">
                <a16:creationId xmlns:a16="http://schemas.microsoft.com/office/drawing/2014/main" id="{063F2A62-96FB-442A-9DA0-C2FA41B19752}"/>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flipH="1">
            <a:off x="10876163" y="2222862"/>
            <a:ext cx="1003360" cy="1003360"/>
          </a:xfrm>
          <a:prstGeom prst="rect">
            <a:avLst/>
          </a:prstGeom>
        </p:spPr>
      </p:pic>
      <p:pic>
        <p:nvPicPr>
          <p:cNvPr id="232" name="Picture 231">
            <a:extLst>
              <a:ext uri="{FF2B5EF4-FFF2-40B4-BE49-F238E27FC236}">
                <a16:creationId xmlns:a16="http://schemas.microsoft.com/office/drawing/2014/main" id="{0ADC5375-ACD7-4950-8410-A7AEB73444B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flipH="1">
            <a:off x="7008856" y="244953"/>
            <a:ext cx="1082804" cy="1082804"/>
          </a:xfrm>
          <a:prstGeom prst="rect">
            <a:avLst/>
          </a:prstGeom>
        </p:spPr>
      </p:pic>
      <p:pic>
        <p:nvPicPr>
          <p:cNvPr id="234" name="Picture 233">
            <a:extLst>
              <a:ext uri="{FF2B5EF4-FFF2-40B4-BE49-F238E27FC236}">
                <a16:creationId xmlns:a16="http://schemas.microsoft.com/office/drawing/2014/main" id="{266EBE25-A7AA-4ED6-B885-E2D068902FEC}"/>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8398345" y="849989"/>
            <a:ext cx="1006966" cy="1009588"/>
          </a:xfrm>
          <a:prstGeom prst="rect">
            <a:avLst/>
          </a:prstGeom>
        </p:spPr>
      </p:pic>
      <p:pic>
        <p:nvPicPr>
          <p:cNvPr id="236" name="Picture 235">
            <a:extLst>
              <a:ext uri="{FF2B5EF4-FFF2-40B4-BE49-F238E27FC236}">
                <a16:creationId xmlns:a16="http://schemas.microsoft.com/office/drawing/2014/main" id="{22EBF7EB-638C-4ADE-ACAD-C929CAFEC16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flipH="1">
            <a:off x="265024" y="4807392"/>
            <a:ext cx="1140843" cy="1140843"/>
          </a:xfrm>
          <a:prstGeom prst="rect">
            <a:avLst/>
          </a:prstGeom>
        </p:spPr>
      </p:pic>
      <p:pic>
        <p:nvPicPr>
          <p:cNvPr id="238" name="Picture 237">
            <a:extLst>
              <a:ext uri="{FF2B5EF4-FFF2-40B4-BE49-F238E27FC236}">
                <a16:creationId xmlns:a16="http://schemas.microsoft.com/office/drawing/2014/main" id="{02104637-0496-48FB-A618-7917757CD2D5}"/>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flipH="1">
            <a:off x="10828077" y="4016611"/>
            <a:ext cx="1051446" cy="1758112"/>
          </a:xfrm>
          <a:prstGeom prst="rect">
            <a:avLst/>
          </a:prstGeom>
        </p:spPr>
      </p:pic>
    </p:spTree>
    <p:extLst>
      <p:ext uri="{BB962C8B-B14F-4D97-AF65-F5344CB8AC3E}">
        <p14:creationId xmlns:p14="http://schemas.microsoft.com/office/powerpoint/2010/main" val="368610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 calcmode="lin" valueType="num">
                                      <p:cBhvr>
                                        <p:cTn id="7" dur="500" fill="hold"/>
                                        <p:tgtEl>
                                          <p:spTgt spid="216"/>
                                        </p:tgtEl>
                                        <p:attrNameLst>
                                          <p:attrName>ppt_w</p:attrName>
                                        </p:attrNameLst>
                                      </p:cBhvr>
                                      <p:tavLst>
                                        <p:tav tm="0">
                                          <p:val>
                                            <p:fltVal val="0"/>
                                          </p:val>
                                        </p:tav>
                                        <p:tav tm="100000">
                                          <p:val>
                                            <p:strVal val="#ppt_w"/>
                                          </p:val>
                                        </p:tav>
                                      </p:tavLst>
                                    </p:anim>
                                    <p:anim calcmode="lin" valueType="num">
                                      <p:cBhvr>
                                        <p:cTn id="8" dur="500" fill="hold"/>
                                        <p:tgtEl>
                                          <p:spTgt spid="216"/>
                                        </p:tgtEl>
                                        <p:attrNameLst>
                                          <p:attrName>ppt_h</p:attrName>
                                        </p:attrNameLst>
                                      </p:cBhvr>
                                      <p:tavLst>
                                        <p:tav tm="0">
                                          <p:val>
                                            <p:fltVal val="0"/>
                                          </p:val>
                                        </p:tav>
                                        <p:tav tm="100000">
                                          <p:val>
                                            <p:strVal val="#ppt_h"/>
                                          </p:val>
                                        </p:tav>
                                      </p:tavLst>
                                    </p:anim>
                                    <p:animEffect transition="in" filter="fade">
                                      <p:cBhvr>
                                        <p:cTn id="9" dur="500"/>
                                        <p:tgtEl>
                                          <p:spTgt spid="216"/>
                                        </p:tgtEl>
                                      </p:cBhvr>
                                    </p:animEffect>
                                  </p:childTnLst>
                                </p:cTn>
                              </p:par>
                              <p:par>
                                <p:cTn id="10" presetID="53" presetClass="entr" presetSubtype="16" fill="hold" nodeType="withEffect">
                                  <p:stCondLst>
                                    <p:cond delay="0"/>
                                  </p:stCondLst>
                                  <p:childTnLst>
                                    <p:set>
                                      <p:cBhvr>
                                        <p:cTn id="11" dur="1" fill="hold">
                                          <p:stCondLst>
                                            <p:cond delay="0"/>
                                          </p:stCondLst>
                                        </p:cTn>
                                        <p:tgtEl>
                                          <p:spTgt spid="232"/>
                                        </p:tgtEl>
                                        <p:attrNameLst>
                                          <p:attrName>style.visibility</p:attrName>
                                        </p:attrNameLst>
                                      </p:cBhvr>
                                      <p:to>
                                        <p:strVal val="visible"/>
                                      </p:to>
                                    </p:set>
                                    <p:anim calcmode="lin" valueType="num">
                                      <p:cBhvr>
                                        <p:cTn id="12" dur="500" fill="hold"/>
                                        <p:tgtEl>
                                          <p:spTgt spid="232"/>
                                        </p:tgtEl>
                                        <p:attrNameLst>
                                          <p:attrName>ppt_w</p:attrName>
                                        </p:attrNameLst>
                                      </p:cBhvr>
                                      <p:tavLst>
                                        <p:tav tm="0">
                                          <p:val>
                                            <p:fltVal val="0"/>
                                          </p:val>
                                        </p:tav>
                                        <p:tav tm="100000">
                                          <p:val>
                                            <p:strVal val="#ppt_w"/>
                                          </p:val>
                                        </p:tav>
                                      </p:tavLst>
                                    </p:anim>
                                    <p:anim calcmode="lin" valueType="num">
                                      <p:cBhvr>
                                        <p:cTn id="13" dur="500" fill="hold"/>
                                        <p:tgtEl>
                                          <p:spTgt spid="232"/>
                                        </p:tgtEl>
                                        <p:attrNameLst>
                                          <p:attrName>ppt_h</p:attrName>
                                        </p:attrNameLst>
                                      </p:cBhvr>
                                      <p:tavLst>
                                        <p:tav tm="0">
                                          <p:val>
                                            <p:fltVal val="0"/>
                                          </p:val>
                                        </p:tav>
                                        <p:tav tm="100000">
                                          <p:val>
                                            <p:strVal val="#ppt_h"/>
                                          </p:val>
                                        </p:tav>
                                      </p:tavLst>
                                    </p:anim>
                                    <p:animEffect transition="in" filter="fade">
                                      <p:cBhvr>
                                        <p:cTn id="14" dur="500"/>
                                        <p:tgtEl>
                                          <p:spTgt spid="232"/>
                                        </p:tgtEl>
                                      </p:cBhvr>
                                    </p:animEffect>
                                  </p:childTnLst>
                                </p:cTn>
                              </p:par>
                              <p:par>
                                <p:cTn id="15" presetID="53" presetClass="entr" presetSubtype="16" fill="hold" nodeType="withEffect">
                                  <p:stCondLst>
                                    <p:cond delay="0"/>
                                  </p:stCondLst>
                                  <p:childTnLst>
                                    <p:set>
                                      <p:cBhvr>
                                        <p:cTn id="16" dur="1" fill="hold">
                                          <p:stCondLst>
                                            <p:cond delay="0"/>
                                          </p:stCondLst>
                                        </p:cTn>
                                        <p:tgtEl>
                                          <p:spTgt spid="234"/>
                                        </p:tgtEl>
                                        <p:attrNameLst>
                                          <p:attrName>style.visibility</p:attrName>
                                        </p:attrNameLst>
                                      </p:cBhvr>
                                      <p:to>
                                        <p:strVal val="visible"/>
                                      </p:to>
                                    </p:set>
                                    <p:anim calcmode="lin" valueType="num">
                                      <p:cBhvr>
                                        <p:cTn id="17" dur="500" fill="hold"/>
                                        <p:tgtEl>
                                          <p:spTgt spid="234"/>
                                        </p:tgtEl>
                                        <p:attrNameLst>
                                          <p:attrName>ppt_w</p:attrName>
                                        </p:attrNameLst>
                                      </p:cBhvr>
                                      <p:tavLst>
                                        <p:tav tm="0">
                                          <p:val>
                                            <p:fltVal val="0"/>
                                          </p:val>
                                        </p:tav>
                                        <p:tav tm="100000">
                                          <p:val>
                                            <p:strVal val="#ppt_w"/>
                                          </p:val>
                                        </p:tav>
                                      </p:tavLst>
                                    </p:anim>
                                    <p:anim calcmode="lin" valueType="num">
                                      <p:cBhvr>
                                        <p:cTn id="18" dur="500" fill="hold"/>
                                        <p:tgtEl>
                                          <p:spTgt spid="234"/>
                                        </p:tgtEl>
                                        <p:attrNameLst>
                                          <p:attrName>ppt_h</p:attrName>
                                        </p:attrNameLst>
                                      </p:cBhvr>
                                      <p:tavLst>
                                        <p:tav tm="0">
                                          <p:val>
                                            <p:fltVal val="0"/>
                                          </p:val>
                                        </p:tav>
                                        <p:tav tm="100000">
                                          <p:val>
                                            <p:strVal val="#ppt_h"/>
                                          </p:val>
                                        </p:tav>
                                      </p:tavLst>
                                    </p:anim>
                                    <p:animEffect transition="in" filter="fade">
                                      <p:cBhvr>
                                        <p:cTn id="19" dur="500"/>
                                        <p:tgtEl>
                                          <p:spTgt spid="234"/>
                                        </p:tgtEl>
                                      </p:cBhvr>
                                    </p:animEffect>
                                  </p:childTnLst>
                                </p:cTn>
                              </p:par>
                              <p:par>
                                <p:cTn id="20" presetID="53" presetClass="entr" presetSubtype="16" fill="hold" nodeType="withEffect">
                                  <p:stCondLst>
                                    <p:cond delay="0"/>
                                  </p:stCondLst>
                                  <p:childTnLst>
                                    <p:set>
                                      <p:cBhvr>
                                        <p:cTn id="21" dur="1" fill="hold">
                                          <p:stCondLst>
                                            <p:cond delay="0"/>
                                          </p:stCondLst>
                                        </p:cTn>
                                        <p:tgtEl>
                                          <p:spTgt spid="206"/>
                                        </p:tgtEl>
                                        <p:attrNameLst>
                                          <p:attrName>style.visibility</p:attrName>
                                        </p:attrNameLst>
                                      </p:cBhvr>
                                      <p:to>
                                        <p:strVal val="visible"/>
                                      </p:to>
                                    </p:set>
                                    <p:anim calcmode="lin" valueType="num">
                                      <p:cBhvr>
                                        <p:cTn id="22" dur="500" fill="hold"/>
                                        <p:tgtEl>
                                          <p:spTgt spid="206"/>
                                        </p:tgtEl>
                                        <p:attrNameLst>
                                          <p:attrName>ppt_w</p:attrName>
                                        </p:attrNameLst>
                                      </p:cBhvr>
                                      <p:tavLst>
                                        <p:tav tm="0">
                                          <p:val>
                                            <p:fltVal val="0"/>
                                          </p:val>
                                        </p:tav>
                                        <p:tav tm="100000">
                                          <p:val>
                                            <p:strVal val="#ppt_w"/>
                                          </p:val>
                                        </p:tav>
                                      </p:tavLst>
                                    </p:anim>
                                    <p:anim calcmode="lin" valueType="num">
                                      <p:cBhvr>
                                        <p:cTn id="23" dur="500" fill="hold"/>
                                        <p:tgtEl>
                                          <p:spTgt spid="206"/>
                                        </p:tgtEl>
                                        <p:attrNameLst>
                                          <p:attrName>ppt_h</p:attrName>
                                        </p:attrNameLst>
                                      </p:cBhvr>
                                      <p:tavLst>
                                        <p:tav tm="0">
                                          <p:val>
                                            <p:fltVal val="0"/>
                                          </p:val>
                                        </p:tav>
                                        <p:tav tm="100000">
                                          <p:val>
                                            <p:strVal val="#ppt_h"/>
                                          </p:val>
                                        </p:tav>
                                      </p:tavLst>
                                    </p:anim>
                                    <p:animEffect transition="in" filter="fade">
                                      <p:cBhvr>
                                        <p:cTn id="24" dur="500"/>
                                        <p:tgtEl>
                                          <p:spTgt spid="206"/>
                                        </p:tgtEl>
                                      </p:cBhvr>
                                    </p:animEffect>
                                  </p:childTnLst>
                                </p:cTn>
                              </p:par>
                              <p:par>
                                <p:cTn id="25" presetID="53" presetClass="entr" presetSubtype="16" fill="hold" nodeType="withEffect">
                                  <p:stCondLst>
                                    <p:cond delay="0"/>
                                  </p:stCondLst>
                                  <p:childTnLst>
                                    <p:set>
                                      <p:cBhvr>
                                        <p:cTn id="26" dur="1" fill="hold">
                                          <p:stCondLst>
                                            <p:cond delay="0"/>
                                          </p:stCondLst>
                                        </p:cTn>
                                        <p:tgtEl>
                                          <p:spTgt spid="226"/>
                                        </p:tgtEl>
                                        <p:attrNameLst>
                                          <p:attrName>style.visibility</p:attrName>
                                        </p:attrNameLst>
                                      </p:cBhvr>
                                      <p:to>
                                        <p:strVal val="visible"/>
                                      </p:to>
                                    </p:set>
                                    <p:anim calcmode="lin" valueType="num">
                                      <p:cBhvr>
                                        <p:cTn id="27" dur="500" fill="hold"/>
                                        <p:tgtEl>
                                          <p:spTgt spid="226"/>
                                        </p:tgtEl>
                                        <p:attrNameLst>
                                          <p:attrName>ppt_w</p:attrName>
                                        </p:attrNameLst>
                                      </p:cBhvr>
                                      <p:tavLst>
                                        <p:tav tm="0">
                                          <p:val>
                                            <p:fltVal val="0"/>
                                          </p:val>
                                        </p:tav>
                                        <p:tav tm="100000">
                                          <p:val>
                                            <p:strVal val="#ppt_w"/>
                                          </p:val>
                                        </p:tav>
                                      </p:tavLst>
                                    </p:anim>
                                    <p:anim calcmode="lin" valueType="num">
                                      <p:cBhvr>
                                        <p:cTn id="28" dur="500" fill="hold"/>
                                        <p:tgtEl>
                                          <p:spTgt spid="226"/>
                                        </p:tgtEl>
                                        <p:attrNameLst>
                                          <p:attrName>ppt_h</p:attrName>
                                        </p:attrNameLst>
                                      </p:cBhvr>
                                      <p:tavLst>
                                        <p:tav tm="0">
                                          <p:val>
                                            <p:fltVal val="0"/>
                                          </p:val>
                                        </p:tav>
                                        <p:tav tm="100000">
                                          <p:val>
                                            <p:strVal val="#ppt_h"/>
                                          </p:val>
                                        </p:tav>
                                      </p:tavLst>
                                    </p:anim>
                                    <p:animEffect transition="in" filter="fade">
                                      <p:cBhvr>
                                        <p:cTn id="29" dur="500"/>
                                        <p:tgtEl>
                                          <p:spTgt spid="226"/>
                                        </p:tgtEl>
                                      </p:cBhvr>
                                    </p:animEffect>
                                  </p:childTnLst>
                                </p:cTn>
                              </p:par>
                              <p:par>
                                <p:cTn id="30" presetID="53" presetClass="entr" presetSubtype="16" fill="hold" nodeType="withEffect">
                                  <p:stCondLst>
                                    <p:cond delay="0"/>
                                  </p:stCondLst>
                                  <p:childTnLst>
                                    <p:set>
                                      <p:cBhvr>
                                        <p:cTn id="31" dur="1" fill="hold">
                                          <p:stCondLst>
                                            <p:cond delay="0"/>
                                          </p:stCondLst>
                                        </p:cTn>
                                        <p:tgtEl>
                                          <p:spTgt spid="230"/>
                                        </p:tgtEl>
                                        <p:attrNameLst>
                                          <p:attrName>style.visibility</p:attrName>
                                        </p:attrNameLst>
                                      </p:cBhvr>
                                      <p:to>
                                        <p:strVal val="visible"/>
                                      </p:to>
                                    </p:set>
                                    <p:anim calcmode="lin" valueType="num">
                                      <p:cBhvr>
                                        <p:cTn id="32" dur="500" fill="hold"/>
                                        <p:tgtEl>
                                          <p:spTgt spid="230"/>
                                        </p:tgtEl>
                                        <p:attrNameLst>
                                          <p:attrName>ppt_w</p:attrName>
                                        </p:attrNameLst>
                                      </p:cBhvr>
                                      <p:tavLst>
                                        <p:tav tm="0">
                                          <p:val>
                                            <p:fltVal val="0"/>
                                          </p:val>
                                        </p:tav>
                                        <p:tav tm="100000">
                                          <p:val>
                                            <p:strVal val="#ppt_w"/>
                                          </p:val>
                                        </p:tav>
                                      </p:tavLst>
                                    </p:anim>
                                    <p:anim calcmode="lin" valueType="num">
                                      <p:cBhvr>
                                        <p:cTn id="33" dur="500" fill="hold"/>
                                        <p:tgtEl>
                                          <p:spTgt spid="230"/>
                                        </p:tgtEl>
                                        <p:attrNameLst>
                                          <p:attrName>ppt_h</p:attrName>
                                        </p:attrNameLst>
                                      </p:cBhvr>
                                      <p:tavLst>
                                        <p:tav tm="0">
                                          <p:val>
                                            <p:fltVal val="0"/>
                                          </p:val>
                                        </p:tav>
                                        <p:tav tm="100000">
                                          <p:val>
                                            <p:strVal val="#ppt_h"/>
                                          </p:val>
                                        </p:tav>
                                      </p:tavLst>
                                    </p:anim>
                                    <p:animEffect transition="in" filter="fade">
                                      <p:cBhvr>
                                        <p:cTn id="34" dur="500"/>
                                        <p:tgtEl>
                                          <p:spTgt spid="230"/>
                                        </p:tgtEl>
                                      </p:cBhvr>
                                    </p:animEffect>
                                  </p:childTnLst>
                                </p:cTn>
                              </p:par>
                              <p:par>
                                <p:cTn id="35" presetID="53" presetClass="entr" presetSubtype="16" fill="hold" nodeType="withEffect">
                                  <p:stCondLst>
                                    <p:cond delay="0"/>
                                  </p:stCondLst>
                                  <p:childTnLst>
                                    <p:set>
                                      <p:cBhvr>
                                        <p:cTn id="36" dur="1" fill="hold">
                                          <p:stCondLst>
                                            <p:cond delay="0"/>
                                          </p:stCondLst>
                                        </p:cTn>
                                        <p:tgtEl>
                                          <p:spTgt spid="238"/>
                                        </p:tgtEl>
                                        <p:attrNameLst>
                                          <p:attrName>style.visibility</p:attrName>
                                        </p:attrNameLst>
                                      </p:cBhvr>
                                      <p:to>
                                        <p:strVal val="visible"/>
                                      </p:to>
                                    </p:set>
                                    <p:anim calcmode="lin" valueType="num">
                                      <p:cBhvr>
                                        <p:cTn id="37" dur="500" fill="hold"/>
                                        <p:tgtEl>
                                          <p:spTgt spid="238"/>
                                        </p:tgtEl>
                                        <p:attrNameLst>
                                          <p:attrName>ppt_w</p:attrName>
                                        </p:attrNameLst>
                                      </p:cBhvr>
                                      <p:tavLst>
                                        <p:tav tm="0">
                                          <p:val>
                                            <p:fltVal val="0"/>
                                          </p:val>
                                        </p:tav>
                                        <p:tav tm="100000">
                                          <p:val>
                                            <p:strVal val="#ppt_w"/>
                                          </p:val>
                                        </p:tav>
                                      </p:tavLst>
                                    </p:anim>
                                    <p:anim calcmode="lin" valueType="num">
                                      <p:cBhvr>
                                        <p:cTn id="38" dur="500" fill="hold"/>
                                        <p:tgtEl>
                                          <p:spTgt spid="238"/>
                                        </p:tgtEl>
                                        <p:attrNameLst>
                                          <p:attrName>ppt_h</p:attrName>
                                        </p:attrNameLst>
                                      </p:cBhvr>
                                      <p:tavLst>
                                        <p:tav tm="0">
                                          <p:val>
                                            <p:fltVal val="0"/>
                                          </p:val>
                                        </p:tav>
                                        <p:tav tm="100000">
                                          <p:val>
                                            <p:strVal val="#ppt_h"/>
                                          </p:val>
                                        </p:tav>
                                      </p:tavLst>
                                    </p:anim>
                                    <p:animEffect transition="in" filter="fade">
                                      <p:cBhvr>
                                        <p:cTn id="39" dur="500"/>
                                        <p:tgtEl>
                                          <p:spTgt spid="238"/>
                                        </p:tgtEl>
                                      </p:cBhvr>
                                    </p:animEffect>
                                  </p:childTnLst>
                                </p:cTn>
                              </p:par>
                              <p:par>
                                <p:cTn id="40" presetID="53" presetClass="entr" presetSubtype="16" fill="hold" nodeType="withEffect">
                                  <p:stCondLst>
                                    <p:cond delay="0"/>
                                  </p:stCondLst>
                                  <p:childTnLst>
                                    <p:set>
                                      <p:cBhvr>
                                        <p:cTn id="41" dur="1" fill="hold">
                                          <p:stCondLst>
                                            <p:cond delay="0"/>
                                          </p:stCondLst>
                                        </p:cTn>
                                        <p:tgtEl>
                                          <p:spTgt spid="220"/>
                                        </p:tgtEl>
                                        <p:attrNameLst>
                                          <p:attrName>style.visibility</p:attrName>
                                        </p:attrNameLst>
                                      </p:cBhvr>
                                      <p:to>
                                        <p:strVal val="visible"/>
                                      </p:to>
                                    </p:set>
                                    <p:anim calcmode="lin" valueType="num">
                                      <p:cBhvr>
                                        <p:cTn id="42" dur="500" fill="hold"/>
                                        <p:tgtEl>
                                          <p:spTgt spid="220"/>
                                        </p:tgtEl>
                                        <p:attrNameLst>
                                          <p:attrName>ppt_w</p:attrName>
                                        </p:attrNameLst>
                                      </p:cBhvr>
                                      <p:tavLst>
                                        <p:tav tm="0">
                                          <p:val>
                                            <p:fltVal val="0"/>
                                          </p:val>
                                        </p:tav>
                                        <p:tav tm="100000">
                                          <p:val>
                                            <p:strVal val="#ppt_w"/>
                                          </p:val>
                                        </p:tav>
                                      </p:tavLst>
                                    </p:anim>
                                    <p:anim calcmode="lin" valueType="num">
                                      <p:cBhvr>
                                        <p:cTn id="43" dur="500" fill="hold"/>
                                        <p:tgtEl>
                                          <p:spTgt spid="220"/>
                                        </p:tgtEl>
                                        <p:attrNameLst>
                                          <p:attrName>ppt_h</p:attrName>
                                        </p:attrNameLst>
                                      </p:cBhvr>
                                      <p:tavLst>
                                        <p:tav tm="0">
                                          <p:val>
                                            <p:fltVal val="0"/>
                                          </p:val>
                                        </p:tav>
                                        <p:tav tm="100000">
                                          <p:val>
                                            <p:strVal val="#ppt_h"/>
                                          </p:val>
                                        </p:tav>
                                      </p:tavLst>
                                    </p:anim>
                                    <p:animEffect transition="in" filter="fade">
                                      <p:cBhvr>
                                        <p:cTn id="44" dur="500"/>
                                        <p:tgtEl>
                                          <p:spTgt spid="220"/>
                                        </p:tgtEl>
                                      </p:cBhvr>
                                    </p:animEffect>
                                  </p:childTnLst>
                                </p:cTn>
                              </p:par>
                              <p:par>
                                <p:cTn id="45" presetID="53" presetClass="entr" presetSubtype="16" fill="hold" nodeType="withEffect">
                                  <p:stCondLst>
                                    <p:cond delay="0"/>
                                  </p:stCondLst>
                                  <p:childTnLst>
                                    <p:set>
                                      <p:cBhvr>
                                        <p:cTn id="46" dur="1" fill="hold">
                                          <p:stCondLst>
                                            <p:cond delay="0"/>
                                          </p:stCondLst>
                                        </p:cTn>
                                        <p:tgtEl>
                                          <p:spTgt spid="228"/>
                                        </p:tgtEl>
                                        <p:attrNameLst>
                                          <p:attrName>style.visibility</p:attrName>
                                        </p:attrNameLst>
                                      </p:cBhvr>
                                      <p:to>
                                        <p:strVal val="visible"/>
                                      </p:to>
                                    </p:set>
                                    <p:anim calcmode="lin" valueType="num">
                                      <p:cBhvr>
                                        <p:cTn id="47" dur="500" fill="hold"/>
                                        <p:tgtEl>
                                          <p:spTgt spid="228"/>
                                        </p:tgtEl>
                                        <p:attrNameLst>
                                          <p:attrName>ppt_w</p:attrName>
                                        </p:attrNameLst>
                                      </p:cBhvr>
                                      <p:tavLst>
                                        <p:tav tm="0">
                                          <p:val>
                                            <p:fltVal val="0"/>
                                          </p:val>
                                        </p:tav>
                                        <p:tav tm="100000">
                                          <p:val>
                                            <p:strVal val="#ppt_w"/>
                                          </p:val>
                                        </p:tav>
                                      </p:tavLst>
                                    </p:anim>
                                    <p:anim calcmode="lin" valueType="num">
                                      <p:cBhvr>
                                        <p:cTn id="48" dur="500" fill="hold"/>
                                        <p:tgtEl>
                                          <p:spTgt spid="228"/>
                                        </p:tgtEl>
                                        <p:attrNameLst>
                                          <p:attrName>ppt_h</p:attrName>
                                        </p:attrNameLst>
                                      </p:cBhvr>
                                      <p:tavLst>
                                        <p:tav tm="0">
                                          <p:val>
                                            <p:fltVal val="0"/>
                                          </p:val>
                                        </p:tav>
                                        <p:tav tm="100000">
                                          <p:val>
                                            <p:strVal val="#ppt_h"/>
                                          </p:val>
                                        </p:tav>
                                      </p:tavLst>
                                    </p:anim>
                                    <p:animEffect transition="in" filter="fade">
                                      <p:cBhvr>
                                        <p:cTn id="49" dur="500"/>
                                        <p:tgtEl>
                                          <p:spTgt spid="228"/>
                                        </p:tgtEl>
                                      </p:cBhvr>
                                    </p:animEffect>
                                  </p:childTnLst>
                                </p:cTn>
                              </p:par>
                              <p:par>
                                <p:cTn id="50" presetID="53" presetClass="entr" presetSubtype="16" fill="hold" nodeType="withEffect">
                                  <p:stCondLst>
                                    <p:cond delay="0"/>
                                  </p:stCondLst>
                                  <p:childTnLst>
                                    <p:set>
                                      <p:cBhvr>
                                        <p:cTn id="51" dur="1" fill="hold">
                                          <p:stCondLst>
                                            <p:cond delay="0"/>
                                          </p:stCondLst>
                                        </p:cTn>
                                        <p:tgtEl>
                                          <p:spTgt spid="222"/>
                                        </p:tgtEl>
                                        <p:attrNameLst>
                                          <p:attrName>style.visibility</p:attrName>
                                        </p:attrNameLst>
                                      </p:cBhvr>
                                      <p:to>
                                        <p:strVal val="visible"/>
                                      </p:to>
                                    </p:set>
                                    <p:anim calcmode="lin" valueType="num">
                                      <p:cBhvr>
                                        <p:cTn id="52" dur="500" fill="hold"/>
                                        <p:tgtEl>
                                          <p:spTgt spid="222"/>
                                        </p:tgtEl>
                                        <p:attrNameLst>
                                          <p:attrName>ppt_w</p:attrName>
                                        </p:attrNameLst>
                                      </p:cBhvr>
                                      <p:tavLst>
                                        <p:tav tm="0">
                                          <p:val>
                                            <p:fltVal val="0"/>
                                          </p:val>
                                        </p:tav>
                                        <p:tav tm="100000">
                                          <p:val>
                                            <p:strVal val="#ppt_w"/>
                                          </p:val>
                                        </p:tav>
                                      </p:tavLst>
                                    </p:anim>
                                    <p:anim calcmode="lin" valueType="num">
                                      <p:cBhvr>
                                        <p:cTn id="53" dur="500" fill="hold"/>
                                        <p:tgtEl>
                                          <p:spTgt spid="222"/>
                                        </p:tgtEl>
                                        <p:attrNameLst>
                                          <p:attrName>ppt_h</p:attrName>
                                        </p:attrNameLst>
                                      </p:cBhvr>
                                      <p:tavLst>
                                        <p:tav tm="0">
                                          <p:val>
                                            <p:fltVal val="0"/>
                                          </p:val>
                                        </p:tav>
                                        <p:tav tm="100000">
                                          <p:val>
                                            <p:strVal val="#ppt_h"/>
                                          </p:val>
                                        </p:tav>
                                      </p:tavLst>
                                    </p:anim>
                                    <p:animEffect transition="in" filter="fade">
                                      <p:cBhvr>
                                        <p:cTn id="54" dur="500"/>
                                        <p:tgtEl>
                                          <p:spTgt spid="222"/>
                                        </p:tgtEl>
                                      </p:cBhvr>
                                    </p:animEffect>
                                  </p:childTnLst>
                                </p:cTn>
                              </p:par>
                              <p:par>
                                <p:cTn id="55" presetID="53" presetClass="entr" presetSubtype="16" fill="hold" nodeType="withEffect">
                                  <p:stCondLst>
                                    <p:cond delay="0"/>
                                  </p:stCondLst>
                                  <p:childTnLst>
                                    <p:set>
                                      <p:cBhvr>
                                        <p:cTn id="56" dur="1" fill="hold">
                                          <p:stCondLst>
                                            <p:cond delay="0"/>
                                          </p:stCondLst>
                                        </p:cTn>
                                        <p:tgtEl>
                                          <p:spTgt spid="212"/>
                                        </p:tgtEl>
                                        <p:attrNameLst>
                                          <p:attrName>style.visibility</p:attrName>
                                        </p:attrNameLst>
                                      </p:cBhvr>
                                      <p:to>
                                        <p:strVal val="visible"/>
                                      </p:to>
                                    </p:set>
                                    <p:anim calcmode="lin" valueType="num">
                                      <p:cBhvr>
                                        <p:cTn id="57" dur="500" fill="hold"/>
                                        <p:tgtEl>
                                          <p:spTgt spid="212"/>
                                        </p:tgtEl>
                                        <p:attrNameLst>
                                          <p:attrName>ppt_w</p:attrName>
                                        </p:attrNameLst>
                                      </p:cBhvr>
                                      <p:tavLst>
                                        <p:tav tm="0">
                                          <p:val>
                                            <p:fltVal val="0"/>
                                          </p:val>
                                        </p:tav>
                                        <p:tav tm="100000">
                                          <p:val>
                                            <p:strVal val="#ppt_w"/>
                                          </p:val>
                                        </p:tav>
                                      </p:tavLst>
                                    </p:anim>
                                    <p:anim calcmode="lin" valueType="num">
                                      <p:cBhvr>
                                        <p:cTn id="58" dur="500" fill="hold"/>
                                        <p:tgtEl>
                                          <p:spTgt spid="212"/>
                                        </p:tgtEl>
                                        <p:attrNameLst>
                                          <p:attrName>ppt_h</p:attrName>
                                        </p:attrNameLst>
                                      </p:cBhvr>
                                      <p:tavLst>
                                        <p:tav tm="0">
                                          <p:val>
                                            <p:fltVal val="0"/>
                                          </p:val>
                                        </p:tav>
                                        <p:tav tm="100000">
                                          <p:val>
                                            <p:strVal val="#ppt_h"/>
                                          </p:val>
                                        </p:tav>
                                      </p:tavLst>
                                    </p:anim>
                                    <p:animEffect transition="in" filter="fade">
                                      <p:cBhvr>
                                        <p:cTn id="59" dur="500"/>
                                        <p:tgtEl>
                                          <p:spTgt spid="212"/>
                                        </p:tgtEl>
                                      </p:cBhvr>
                                    </p:animEffect>
                                  </p:childTnLst>
                                </p:cTn>
                              </p:par>
                              <p:par>
                                <p:cTn id="60" presetID="53" presetClass="entr" presetSubtype="16" fill="hold" nodeType="withEffect">
                                  <p:stCondLst>
                                    <p:cond delay="0"/>
                                  </p:stCondLst>
                                  <p:childTnLst>
                                    <p:set>
                                      <p:cBhvr>
                                        <p:cTn id="61" dur="1" fill="hold">
                                          <p:stCondLst>
                                            <p:cond delay="0"/>
                                          </p:stCondLst>
                                        </p:cTn>
                                        <p:tgtEl>
                                          <p:spTgt spid="214"/>
                                        </p:tgtEl>
                                        <p:attrNameLst>
                                          <p:attrName>style.visibility</p:attrName>
                                        </p:attrNameLst>
                                      </p:cBhvr>
                                      <p:to>
                                        <p:strVal val="visible"/>
                                      </p:to>
                                    </p:set>
                                    <p:anim calcmode="lin" valueType="num">
                                      <p:cBhvr>
                                        <p:cTn id="62" dur="500" fill="hold"/>
                                        <p:tgtEl>
                                          <p:spTgt spid="214"/>
                                        </p:tgtEl>
                                        <p:attrNameLst>
                                          <p:attrName>ppt_w</p:attrName>
                                        </p:attrNameLst>
                                      </p:cBhvr>
                                      <p:tavLst>
                                        <p:tav tm="0">
                                          <p:val>
                                            <p:fltVal val="0"/>
                                          </p:val>
                                        </p:tav>
                                        <p:tav tm="100000">
                                          <p:val>
                                            <p:strVal val="#ppt_w"/>
                                          </p:val>
                                        </p:tav>
                                      </p:tavLst>
                                    </p:anim>
                                    <p:anim calcmode="lin" valueType="num">
                                      <p:cBhvr>
                                        <p:cTn id="63" dur="500" fill="hold"/>
                                        <p:tgtEl>
                                          <p:spTgt spid="214"/>
                                        </p:tgtEl>
                                        <p:attrNameLst>
                                          <p:attrName>ppt_h</p:attrName>
                                        </p:attrNameLst>
                                      </p:cBhvr>
                                      <p:tavLst>
                                        <p:tav tm="0">
                                          <p:val>
                                            <p:fltVal val="0"/>
                                          </p:val>
                                        </p:tav>
                                        <p:tav tm="100000">
                                          <p:val>
                                            <p:strVal val="#ppt_h"/>
                                          </p:val>
                                        </p:tav>
                                      </p:tavLst>
                                    </p:anim>
                                    <p:animEffect transition="in" filter="fade">
                                      <p:cBhvr>
                                        <p:cTn id="64" dur="500"/>
                                        <p:tgtEl>
                                          <p:spTgt spid="214"/>
                                        </p:tgtEl>
                                      </p:cBhvr>
                                    </p:animEffect>
                                  </p:childTnLst>
                                </p:cTn>
                              </p:par>
                              <p:par>
                                <p:cTn id="65" presetID="53" presetClass="entr" presetSubtype="16" fill="hold" nodeType="withEffect">
                                  <p:stCondLst>
                                    <p:cond delay="0"/>
                                  </p:stCondLst>
                                  <p:childTnLst>
                                    <p:set>
                                      <p:cBhvr>
                                        <p:cTn id="66" dur="1" fill="hold">
                                          <p:stCondLst>
                                            <p:cond delay="0"/>
                                          </p:stCondLst>
                                        </p:cTn>
                                        <p:tgtEl>
                                          <p:spTgt spid="208"/>
                                        </p:tgtEl>
                                        <p:attrNameLst>
                                          <p:attrName>style.visibility</p:attrName>
                                        </p:attrNameLst>
                                      </p:cBhvr>
                                      <p:to>
                                        <p:strVal val="visible"/>
                                      </p:to>
                                    </p:set>
                                    <p:anim calcmode="lin" valueType="num">
                                      <p:cBhvr>
                                        <p:cTn id="67" dur="500" fill="hold"/>
                                        <p:tgtEl>
                                          <p:spTgt spid="208"/>
                                        </p:tgtEl>
                                        <p:attrNameLst>
                                          <p:attrName>ppt_w</p:attrName>
                                        </p:attrNameLst>
                                      </p:cBhvr>
                                      <p:tavLst>
                                        <p:tav tm="0">
                                          <p:val>
                                            <p:fltVal val="0"/>
                                          </p:val>
                                        </p:tav>
                                        <p:tav tm="100000">
                                          <p:val>
                                            <p:strVal val="#ppt_w"/>
                                          </p:val>
                                        </p:tav>
                                      </p:tavLst>
                                    </p:anim>
                                    <p:anim calcmode="lin" valueType="num">
                                      <p:cBhvr>
                                        <p:cTn id="68" dur="500" fill="hold"/>
                                        <p:tgtEl>
                                          <p:spTgt spid="208"/>
                                        </p:tgtEl>
                                        <p:attrNameLst>
                                          <p:attrName>ppt_h</p:attrName>
                                        </p:attrNameLst>
                                      </p:cBhvr>
                                      <p:tavLst>
                                        <p:tav tm="0">
                                          <p:val>
                                            <p:fltVal val="0"/>
                                          </p:val>
                                        </p:tav>
                                        <p:tav tm="100000">
                                          <p:val>
                                            <p:strVal val="#ppt_h"/>
                                          </p:val>
                                        </p:tav>
                                      </p:tavLst>
                                    </p:anim>
                                    <p:animEffect transition="in" filter="fade">
                                      <p:cBhvr>
                                        <p:cTn id="69" dur="500"/>
                                        <p:tgtEl>
                                          <p:spTgt spid="208"/>
                                        </p:tgtEl>
                                      </p:cBhvr>
                                    </p:animEffect>
                                  </p:childTnLst>
                                </p:cTn>
                              </p:par>
                              <p:par>
                                <p:cTn id="70" presetID="53" presetClass="entr" presetSubtype="16" fill="hold" nodeType="withEffect">
                                  <p:stCondLst>
                                    <p:cond delay="0"/>
                                  </p:stCondLst>
                                  <p:childTnLst>
                                    <p:set>
                                      <p:cBhvr>
                                        <p:cTn id="71" dur="1" fill="hold">
                                          <p:stCondLst>
                                            <p:cond delay="0"/>
                                          </p:stCondLst>
                                        </p:cTn>
                                        <p:tgtEl>
                                          <p:spTgt spid="204"/>
                                        </p:tgtEl>
                                        <p:attrNameLst>
                                          <p:attrName>style.visibility</p:attrName>
                                        </p:attrNameLst>
                                      </p:cBhvr>
                                      <p:to>
                                        <p:strVal val="visible"/>
                                      </p:to>
                                    </p:set>
                                    <p:anim calcmode="lin" valueType="num">
                                      <p:cBhvr>
                                        <p:cTn id="72" dur="500" fill="hold"/>
                                        <p:tgtEl>
                                          <p:spTgt spid="204"/>
                                        </p:tgtEl>
                                        <p:attrNameLst>
                                          <p:attrName>ppt_w</p:attrName>
                                        </p:attrNameLst>
                                      </p:cBhvr>
                                      <p:tavLst>
                                        <p:tav tm="0">
                                          <p:val>
                                            <p:fltVal val="0"/>
                                          </p:val>
                                        </p:tav>
                                        <p:tav tm="100000">
                                          <p:val>
                                            <p:strVal val="#ppt_w"/>
                                          </p:val>
                                        </p:tav>
                                      </p:tavLst>
                                    </p:anim>
                                    <p:anim calcmode="lin" valueType="num">
                                      <p:cBhvr>
                                        <p:cTn id="73" dur="500" fill="hold"/>
                                        <p:tgtEl>
                                          <p:spTgt spid="204"/>
                                        </p:tgtEl>
                                        <p:attrNameLst>
                                          <p:attrName>ppt_h</p:attrName>
                                        </p:attrNameLst>
                                      </p:cBhvr>
                                      <p:tavLst>
                                        <p:tav tm="0">
                                          <p:val>
                                            <p:fltVal val="0"/>
                                          </p:val>
                                        </p:tav>
                                        <p:tav tm="100000">
                                          <p:val>
                                            <p:strVal val="#ppt_h"/>
                                          </p:val>
                                        </p:tav>
                                      </p:tavLst>
                                    </p:anim>
                                    <p:animEffect transition="in" filter="fade">
                                      <p:cBhvr>
                                        <p:cTn id="74" dur="500"/>
                                        <p:tgtEl>
                                          <p:spTgt spid="204"/>
                                        </p:tgtEl>
                                      </p:cBhvr>
                                    </p:animEffect>
                                  </p:childTnLst>
                                </p:cTn>
                              </p:par>
                              <p:par>
                                <p:cTn id="75" presetID="53" presetClass="entr" presetSubtype="16" fill="hold" nodeType="withEffect">
                                  <p:stCondLst>
                                    <p:cond delay="0"/>
                                  </p:stCondLst>
                                  <p:childTnLst>
                                    <p:set>
                                      <p:cBhvr>
                                        <p:cTn id="76" dur="1" fill="hold">
                                          <p:stCondLst>
                                            <p:cond delay="0"/>
                                          </p:stCondLst>
                                        </p:cTn>
                                        <p:tgtEl>
                                          <p:spTgt spid="224"/>
                                        </p:tgtEl>
                                        <p:attrNameLst>
                                          <p:attrName>style.visibility</p:attrName>
                                        </p:attrNameLst>
                                      </p:cBhvr>
                                      <p:to>
                                        <p:strVal val="visible"/>
                                      </p:to>
                                    </p:set>
                                    <p:anim calcmode="lin" valueType="num">
                                      <p:cBhvr>
                                        <p:cTn id="77" dur="500" fill="hold"/>
                                        <p:tgtEl>
                                          <p:spTgt spid="224"/>
                                        </p:tgtEl>
                                        <p:attrNameLst>
                                          <p:attrName>ppt_w</p:attrName>
                                        </p:attrNameLst>
                                      </p:cBhvr>
                                      <p:tavLst>
                                        <p:tav tm="0">
                                          <p:val>
                                            <p:fltVal val="0"/>
                                          </p:val>
                                        </p:tav>
                                        <p:tav tm="100000">
                                          <p:val>
                                            <p:strVal val="#ppt_w"/>
                                          </p:val>
                                        </p:tav>
                                      </p:tavLst>
                                    </p:anim>
                                    <p:anim calcmode="lin" valueType="num">
                                      <p:cBhvr>
                                        <p:cTn id="78" dur="500" fill="hold"/>
                                        <p:tgtEl>
                                          <p:spTgt spid="224"/>
                                        </p:tgtEl>
                                        <p:attrNameLst>
                                          <p:attrName>ppt_h</p:attrName>
                                        </p:attrNameLst>
                                      </p:cBhvr>
                                      <p:tavLst>
                                        <p:tav tm="0">
                                          <p:val>
                                            <p:fltVal val="0"/>
                                          </p:val>
                                        </p:tav>
                                        <p:tav tm="100000">
                                          <p:val>
                                            <p:strVal val="#ppt_h"/>
                                          </p:val>
                                        </p:tav>
                                      </p:tavLst>
                                    </p:anim>
                                    <p:animEffect transition="in" filter="fade">
                                      <p:cBhvr>
                                        <p:cTn id="79" dur="500"/>
                                        <p:tgtEl>
                                          <p:spTgt spid="224"/>
                                        </p:tgtEl>
                                      </p:cBhvr>
                                    </p:animEffect>
                                  </p:childTnLst>
                                </p:cTn>
                              </p:par>
                              <p:par>
                                <p:cTn id="80" presetID="53" presetClass="entr" presetSubtype="16" fill="hold" nodeType="withEffect">
                                  <p:stCondLst>
                                    <p:cond delay="0"/>
                                  </p:stCondLst>
                                  <p:childTnLst>
                                    <p:set>
                                      <p:cBhvr>
                                        <p:cTn id="81" dur="1" fill="hold">
                                          <p:stCondLst>
                                            <p:cond delay="0"/>
                                          </p:stCondLst>
                                        </p:cTn>
                                        <p:tgtEl>
                                          <p:spTgt spid="200"/>
                                        </p:tgtEl>
                                        <p:attrNameLst>
                                          <p:attrName>style.visibility</p:attrName>
                                        </p:attrNameLst>
                                      </p:cBhvr>
                                      <p:to>
                                        <p:strVal val="visible"/>
                                      </p:to>
                                    </p:set>
                                    <p:anim calcmode="lin" valueType="num">
                                      <p:cBhvr>
                                        <p:cTn id="82" dur="500" fill="hold"/>
                                        <p:tgtEl>
                                          <p:spTgt spid="200"/>
                                        </p:tgtEl>
                                        <p:attrNameLst>
                                          <p:attrName>ppt_w</p:attrName>
                                        </p:attrNameLst>
                                      </p:cBhvr>
                                      <p:tavLst>
                                        <p:tav tm="0">
                                          <p:val>
                                            <p:fltVal val="0"/>
                                          </p:val>
                                        </p:tav>
                                        <p:tav tm="100000">
                                          <p:val>
                                            <p:strVal val="#ppt_w"/>
                                          </p:val>
                                        </p:tav>
                                      </p:tavLst>
                                    </p:anim>
                                    <p:anim calcmode="lin" valueType="num">
                                      <p:cBhvr>
                                        <p:cTn id="83" dur="500" fill="hold"/>
                                        <p:tgtEl>
                                          <p:spTgt spid="200"/>
                                        </p:tgtEl>
                                        <p:attrNameLst>
                                          <p:attrName>ppt_h</p:attrName>
                                        </p:attrNameLst>
                                      </p:cBhvr>
                                      <p:tavLst>
                                        <p:tav tm="0">
                                          <p:val>
                                            <p:fltVal val="0"/>
                                          </p:val>
                                        </p:tav>
                                        <p:tav tm="100000">
                                          <p:val>
                                            <p:strVal val="#ppt_h"/>
                                          </p:val>
                                        </p:tav>
                                      </p:tavLst>
                                    </p:anim>
                                    <p:animEffect transition="in" filter="fade">
                                      <p:cBhvr>
                                        <p:cTn id="84" dur="500"/>
                                        <p:tgtEl>
                                          <p:spTgt spid="200"/>
                                        </p:tgtEl>
                                      </p:cBhvr>
                                    </p:animEffect>
                                  </p:childTnLst>
                                </p:cTn>
                              </p:par>
                              <p:par>
                                <p:cTn id="85" presetID="53" presetClass="entr" presetSubtype="16" fill="hold" nodeType="withEffect">
                                  <p:stCondLst>
                                    <p:cond delay="0"/>
                                  </p:stCondLst>
                                  <p:childTnLst>
                                    <p:set>
                                      <p:cBhvr>
                                        <p:cTn id="86" dur="1" fill="hold">
                                          <p:stCondLst>
                                            <p:cond delay="0"/>
                                          </p:stCondLst>
                                        </p:cTn>
                                        <p:tgtEl>
                                          <p:spTgt spid="196"/>
                                        </p:tgtEl>
                                        <p:attrNameLst>
                                          <p:attrName>style.visibility</p:attrName>
                                        </p:attrNameLst>
                                      </p:cBhvr>
                                      <p:to>
                                        <p:strVal val="visible"/>
                                      </p:to>
                                    </p:set>
                                    <p:anim calcmode="lin" valueType="num">
                                      <p:cBhvr>
                                        <p:cTn id="87" dur="500" fill="hold"/>
                                        <p:tgtEl>
                                          <p:spTgt spid="196"/>
                                        </p:tgtEl>
                                        <p:attrNameLst>
                                          <p:attrName>ppt_w</p:attrName>
                                        </p:attrNameLst>
                                      </p:cBhvr>
                                      <p:tavLst>
                                        <p:tav tm="0">
                                          <p:val>
                                            <p:fltVal val="0"/>
                                          </p:val>
                                        </p:tav>
                                        <p:tav tm="100000">
                                          <p:val>
                                            <p:strVal val="#ppt_w"/>
                                          </p:val>
                                        </p:tav>
                                      </p:tavLst>
                                    </p:anim>
                                    <p:anim calcmode="lin" valueType="num">
                                      <p:cBhvr>
                                        <p:cTn id="88" dur="500" fill="hold"/>
                                        <p:tgtEl>
                                          <p:spTgt spid="196"/>
                                        </p:tgtEl>
                                        <p:attrNameLst>
                                          <p:attrName>ppt_h</p:attrName>
                                        </p:attrNameLst>
                                      </p:cBhvr>
                                      <p:tavLst>
                                        <p:tav tm="0">
                                          <p:val>
                                            <p:fltVal val="0"/>
                                          </p:val>
                                        </p:tav>
                                        <p:tav tm="100000">
                                          <p:val>
                                            <p:strVal val="#ppt_h"/>
                                          </p:val>
                                        </p:tav>
                                      </p:tavLst>
                                    </p:anim>
                                    <p:animEffect transition="in" filter="fade">
                                      <p:cBhvr>
                                        <p:cTn id="89" dur="500"/>
                                        <p:tgtEl>
                                          <p:spTgt spid="196"/>
                                        </p:tgtEl>
                                      </p:cBhvr>
                                    </p:animEffect>
                                  </p:childTnLst>
                                </p:cTn>
                              </p:par>
                              <p:par>
                                <p:cTn id="90" presetID="53" presetClass="entr" presetSubtype="16" fill="hold" nodeType="withEffect">
                                  <p:stCondLst>
                                    <p:cond delay="0"/>
                                  </p:stCondLst>
                                  <p:childTnLst>
                                    <p:set>
                                      <p:cBhvr>
                                        <p:cTn id="91" dur="1" fill="hold">
                                          <p:stCondLst>
                                            <p:cond delay="0"/>
                                          </p:stCondLst>
                                        </p:cTn>
                                        <p:tgtEl>
                                          <p:spTgt spid="190"/>
                                        </p:tgtEl>
                                        <p:attrNameLst>
                                          <p:attrName>style.visibility</p:attrName>
                                        </p:attrNameLst>
                                      </p:cBhvr>
                                      <p:to>
                                        <p:strVal val="visible"/>
                                      </p:to>
                                    </p:set>
                                    <p:anim calcmode="lin" valueType="num">
                                      <p:cBhvr>
                                        <p:cTn id="92" dur="500" fill="hold"/>
                                        <p:tgtEl>
                                          <p:spTgt spid="190"/>
                                        </p:tgtEl>
                                        <p:attrNameLst>
                                          <p:attrName>ppt_w</p:attrName>
                                        </p:attrNameLst>
                                      </p:cBhvr>
                                      <p:tavLst>
                                        <p:tav tm="0">
                                          <p:val>
                                            <p:fltVal val="0"/>
                                          </p:val>
                                        </p:tav>
                                        <p:tav tm="100000">
                                          <p:val>
                                            <p:strVal val="#ppt_w"/>
                                          </p:val>
                                        </p:tav>
                                      </p:tavLst>
                                    </p:anim>
                                    <p:anim calcmode="lin" valueType="num">
                                      <p:cBhvr>
                                        <p:cTn id="93" dur="500" fill="hold"/>
                                        <p:tgtEl>
                                          <p:spTgt spid="190"/>
                                        </p:tgtEl>
                                        <p:attrNameLst>
                                          <p:attrName>ppt_h</p:attrName>
                                        </p:attrNameLst>
                                      </p:cBhvr>
                                      <p:tavLst>
                                        <p:tav tm="0">
                                          <p:val>
                                            <p:fltVal val="0"/>
                                          </p:val>
                                        </p:tav>
                                        <p:tav tm="100000">
                                          <p:val>
                                            <p:strVal val="#ppt_h"/>
                                          </p:val>
                                        </p:tav>
                                      </p:tavLst>
                                    </p:anim>
                                    <p:animEffect transition="in" filter="fade">
                                      <p:cBhvr>
                                        <p:cTn id="94" dur="500"/>
                                        <p:tgtEl>
                                          <p:spTgt spid="190"/>
                                        </p:tgtEl>
                                      </p:cBhvr>
                                    </p:animEffect>
                                  </p:childTnLst>
                                </p:cTn>
                              </p:par>
                              <p:par>
                                <p:cTn id="95" presetID="53" presetClass="entr" presetSubtype="16" fill="hold" nodeType="withEffect">
                                  <p:stCondLst>
                                    <p:cond delay="0"/>
                                  </p:stCondLst>
                                  <p:childTnLst>
                                    <p:set>
                                      <p:cBhvr>
                                        <p:cTn id="96" dur="1" fill="hold">
                                          <p:stCondLst>
                                            <p:cond delay="0"/>
                                          </p:stCondLst>
                                        </p:cTn>
                                        <p:tgtEl>
                                          <p:spTgt spid="192"/>
                                        </p:tgtEl>
                                        <p:attrNameLst>
                                          <p:attrName>style.visibility</p:attrName>
                                        </p:attrNameLst>
                                      </p:cBhvr>
                                      <p:to>
                                        <p:strVal val="visible"/>
                                      </p:to>
                                    </p:set>
                                    <p:anim calcmode="lin" valueType="num">
                                      <p:cBhvr>
                                        <p:cTn id="97" dur="500" fill="hold"/>
                                        <p:tgtEl>
                                          <p:spTgt spid="192"/>
                                        </p:tgtEl>
                                        <p:attrNameLst>
                                          <p:attrName>ppt_w</p:attrName>
                                        </p:attrNameLst>
                                      </p:cBhvr>
                                      <p:tavLst>
                                        <p:tav tm="0">
                                          <p:val>
                                            <p:fltVal val="0"/>
                                          </p:val>
                                        </p:tav>
                                        <p:tav tm="100000">
                                          <p:val>
                                            <p:strVal val="#ppt_w"/>
                                          </p:val>
                                        </p:tav>
                                      </p:tavLst>
                                    </p:anim>
                                    <p:anim calcmode="lin" valueType="num">
                                      <p:cBhvr>
                                        <p:cTn id="98" dur="500" fill="hold"/>
                                        <p:tgtEl>
                                          <p:spTgt spid="192"/>
                                        </p:tgtEl>
                                        <p:attrNameLst>
                                          <p:attrName>ppt_h</p:attrName>
                                        </p:attrNameLst>
                                      </p:cBhvr>
                                      <p:tavLst>
                                        <p:tav tm="0">
                                          <p:val>
                                            <p:fltVal val="0"/>
                                          </p:val>
                                        </p:tav>
                                        <p:tav tm="100000">
                                          <p:val>
                                            <p:strVal val="#ppt_h"/>
                                          </p:val>
                                        </p:tav>
                                      </p:tavLst>
                                    </p:anim>
                                    <p:animEffect transition="in" filter="fade">
                                      <p:cBhvr>
                                        <p:cTn id="99" dur="500"/>
                                        <p:tgtEl>
                                          <p:spTgt spid="192"/>
                                        </p:tgtEl>
                                      </p:cBhvr>
                                    </p:animEffect>
                                  </p:childTnLst>
                                </p:cTn>
                              </p:par>
                              <p:par>
                                <p:cTn id="100" presetID="53" presetClass="entr" presetSubtype="16" fill="hold" nodeType="withEffect">
                                  <p:stCondLst>
                                    <p:cond delay="0"/>
                                  </p:stCondLst>
                                  <p:childTnLst>
                                    <p:set>
                                      <p:cBhvr>
                                        <p:cTn id="101" dur="1" fill="hold">
                                          <p:stCondLst>
                                            <p:cond delay="0"/>
                                          </p:stCondLst>
                                        </p:cTn>
                                        <p:tgtEl>
                                          <p:spTgt spid="194"/>
                                        </p:tgtEl>
                                        <p:attrNameLst>
                                          <p:attrName>style.visibility</p:attrName>
                                        </p:attrNameLst>
                                      </p:cBhvr>
                                      <p:to>
                                        <p:strVal val="visible"/>
                                      </p:to>
                                    </p:set>
                                    <p:anim calcmode="lin" valueType="num">
                                      <p:cBhvr>
                                        <p:cTn id="102" dur="500" fill="hold"/>
                                        <p:tgtEl>
                                          <p:spTgt spid="194"/>
                                        </p:tgtEl>
                                        <p:attrNameLst>
                                          <p:attrName>ppt_w</p:attrName>
                                        </p:attrNameLst>
                                      </p:cBhvr>
                                      <p:tavLst>
                                        <p:tav tm="0">
                                          <p:val>
                                            <p:fltVal val="0"/>
                                          </p:val>
                                        </p:tav>
                                        <p:tav tm="100000">
                                          <p:val>
                                            <p:strVal val="#ppt_w"/>
                                          </p:val>
                                        </p:tav>
                                      </p:tavLst>
                                    </p:anim>
                                    <p:anim calcmode="lin" valueType="num">
                                      <p:cBhvr>
                                        <p:cTn id="103" dur="500" fill="hold"/>
                                        <p:tgtEl>
                                          <p:spTgt spid="194"/>
                                        </p:tgtEl>
                                        <p:attrNameLst>
                                          <p:attrName>ppt_h</p:attrName>
                                        </p:attrNameLst>
                                      </p:cBhvr>
                                      <p:tavLst>
                                        <p:tav tm="0">
                                          <p:val>
                                            <p:fltVal val="0"/>
                                          </p:val>
                                        </p:tav>
                                        <p:tav tm="100000">
                                          <p:val>
                                            <p:strVal val="#ppt_h"/>
                                          </p:val>
                                        </p:tav>
                                      </p:tavLst>
                                    </p:anim>
                                    <p:animEffect transition="in" filter="fade">
                                      <p:cBhvr>
                                        <p:cTn id="104" dur="500"/>
                                        <p:tgtEl>
                                          <p:spTgt spid="194"/>
                                        </p:tgtEl>
                                      </p:cBhvr>
                                    </p:animEffect>
                                  </p:childTnLst>
                                </p:cTn>
                              </p:par>
                              <p:par>
                                <p:cTn id="105" presetID="53" presetClass="entr" presetSubtype="16" fill="hold" nodeType="withEffect">
                                  <p:stCondLst>
                                    <p:cond delay="0"/>
                                  </p:stCondLst>
                                  <p:childTnLst>
                                    <p:set>
                                      <p:cBhvr>
                                        <p:cTn id="106" dur="1" fill="hold">
                                          <p:stCondLst>
                                            <p:cond delay="0"/>
                                          </p:stCondLst>
                                        </p:cTn>
                                        <p:tgtEl>
                                          <p:spTgt spid="210"/>
                                        </p:tgtEl>
                                        <p:attrNameLst>
                                          <p:attrName>style.visibility</p:attrName>
                                        </p:attrNameLst>
                                      </p:cBhvr>
                                      <p:to>
                                        <p:strVal val="visible"/>
                                      </p:to>
                                    </p:set>
                                    <p:anim calcmode="lin" valueType="num">
                                      <p:cBhvr>
                                        <p:cTn id="107" dur="500" fill="hold"/>
                                        <p:tgtEl>
                                          <p:spTgt spid="210"/>
                                        </p:tgtEl>
                                        <p:attrNameLst>
                                          <p:attrName>ppt_w</p:attrName>
                                        </p:attrNameLst>
                                      </p:cBhvr>
                                      <p:tavLst>
                                        <p:tav tm="0">
                                          <p:val>
                                            <p:fltVal val="0"/>
                                          </p:val>
                                        </p:tav>
                                        <p:tav tm="100000">
                                          <p:val>
                                            <p:strVal val="#ppt_w"/>
                                          </p:val>
                                        </p:tav>
                                      </p:tavLst>
                                    </p:anim>
                                    <p:anim calcmode="lin" valueType="num">
                                      <p:cBhvr>
                                        <p:cTn id="108" dur="500" fill="hold"/>
                                        <p:tgtEl>
                                          <p:spTgt spid="210"/>
                                        </p:tgtEl>
                                        <p:attrNameLst>
                                          <p:attrName>ppt_h</p:attrName>
                                        </p:attrNameLst>
                                      </p:cBhvr>
                                      <p:tavLst>
                                        <p:tav tm="0">
                                          <p:val>
                                            <p:fltVal val="0"/>
                                          </p:val>
                                        </p:tav>
                                        <p:tav tm="100000">
                                          <p:val>
                                            <p:strVal val="#ppt_h"/>
                                          </p:val>
                                        </p:tav>
                                      </p:tavLst>
                                    </p:anim>
                                    <p:animEffect transition="in" filter="fade">
                                      <p:cBhvr>
                                        <p:cTn id="109" dur="500"/>
                                        <p:tgtEl>
                                          <p:spTgt spid="210"/>
                                        </p:tgtEl>
                                      </p:cBhvr>
                                    </p:animEffect>
                                  </p:childTnLst>
                                </p:cTn>
                              </p:par>
                              <p:par>
                                <p:cTn id="110" presetID="53" presetClass="entr" presetSubtype="16" fill="hold" nodeType="withEffect">
                                  <p:stCondLst>
                                    <p:cond delay="0"/>
                                  </p:stCondLst>
                                  <p:childTnLst>
                                    <p:set>
                                      <p:cBhvr>
                                        <p:cTn id="111" dur="1" fill="hold">
                                          <p:stCondLst>
                                            <p:cond delay="0"/>
                                          </p:stCondLst>
                                        </p:cTn>
                                        <p:tgtEl>
                                          <p:spTgt spid="202"/>
                                        </p:tgtEl>
                                        <p:attrNameLst>
                                          <p:attrName>style.visibility</p:attrName>
                                        </p:attrNameLst>
                                      </p:cBhvr>
                                      <p:to>
                                        <p:strVal val="visible"/>
                                      </p:to>
                                    </p:set>
                                    <p:anim calcmode="lin" valueType="num">
                                      <p:cBhvr>
                                        <p:cTn id="112" dur="500" fill="hold"/>
                                        <p:tgtEl>
                                          <p:spTgt spid="202"/>
                                        </p:tgtEl>
                                        <p:attrNameLst>
                                          <p:attrName>ppt_w</p:attrName>
                                        </p:attrNameLst>
                                      </p:cBhvr>
                                      <p:tavLst>
                                        <p:tav tm="0">
                                          <p:val>
                                            <p:fltVal val="0"/>
                                          </p:val>
                                        </p:tav>
                                        <p:tav tm="100000">
                                          <p:val>
                                            <p:strVal val="#ppt_w"/>
                                          </p:val>
                                        </p:tav>
                                      </p:tavLst>
                                    </p:anim>
                                    <p:anim calcmode="lin" valueType="num">
                                      <p:cBhvr>
                                        <p:cTn id="113" dur="500" fill="hold"/>
                                        <p:tgtEl>
                                          <p:spTgt spid="202"/>
                                        </p:tgtEl>
                                        <p:attrNameLst>
                                          <p:attrName>ppt_h</p:attrName>
                                        </p:attrNameLst>
                                      </p:cBhvr>
                                      <p:tavLst>
                                        <p:tav tm="0">
                                          <p:val>
                                            <p:fltVal val="0"/>
                                          </p:val>
                                        </p:tav>
                                        <p:tav tm="100000">
                                          <p:val>
                                            <p:strVal val="#ppt_h"/>
                                          </p:val>
                                        </p:tav>
                                      </p:tavLst>
                                    </p:anim>
                                    <p:animEffect transition="in" filter="fade">
                                      <p:cBhvr>
                                        <p:cTn id="114" dur="500"/>
                                        <p:tgtEl>
                                          <p:spTgt spid="202"/>
                                        </p:tgtEl>
                                      </p:cBhvr>
                                    </p:animEffect>
                                  </p:childTnLst>
                                </p:cTn>
                              </p:par>
                              <p:par>
                                <p:cTn id="115" presetID="53" presetClass="entr" presetSubtype="16" fill="hold" nodeType="withEffect">
                                  <p:stCondLst>
                                    <p:cond delay="0"/>
                                  </p:stCondLst>
                                  <p:childTnLst>
                                    <p:set>
                                      <p:cBhvr>
                                        <p:cTn id="116" dur="1" fill="hold">
                                          <p:stCondLst>
                                            <p:cond delay="0"/>
                                          </p:stCondLst>
                                        </p:cTn>
                                        <p:tgtEl>
                                          <p:spTgt spid="218"/>
                                        </p:tgtEl>
                                        <p:attrNameLst>
                                          <p:attrName>style.visibility</p:attrName>
                                        </p:attrNameLst>
                                      </p:cBhvr>
                                      <p:to>
                                        <p:strVal val="visible"/>
                                      </p:to>
                                    </p:set>
                                    <p:anim calcmode="lin" valueType="num">
                                      <p:cBhvr>
                                        <p:cTn id="117" dur="500" fill="hold"/>
                                        <p:tgtEl>
                                          <p:spTgt spid="218"/>
                                        </p:tgtEl>
                                        <p:attrNameLst>
                                          <p:attrName>ppt_w</p:attrName>
                                        </p:attrNameLst>
                                      </p:cBhvr>
                                      <p:tavLst>
                                        <p:tav tm="0">
                                          <p:val>
                                            <p:fltVal val="0"/>
                                          </p:val>
                                        </p:tav>
                                        <p:tav tm="100000">
                                          <p:val>
                                            <p:strVal val="#ppt_w"/>
                                          </p:val>
                                        </p:tav>
                                      </p:tavLst>
                                    </p:anim>
                                    <p:anim calcmode="lin" valueType="num">
                                      <p:cBhvr>
                                        <p:cTn id="118" dur="500" fill="hold"/>
                                        <p:tgtEl>
                                          <p:spTgt spid="218"/>
                                        </p:tgtEl>
                                        <p:attrNameLst>
                                          <p:attrName>ppt_h</p:attrName>
                                        </p:attrNameLst>
                                      </p:cBhvr>
                                      <p:tavLst>
                                        <p:tav tm="0">
                                          <p:val>
                                            <p:fltVal val="0"/>
                                          </p:val>
                                        </p:tav>
                                        <p:tav tm="100000">
                                          <p:val>
                                            <p:strVal val="#ppt_h"/>
                                          </p:val>
                                        </p:tav>
                                      </p:tavLst>
                                    </p:anim>
                                    <p:animEffect transition="in" filter="fade">
                                      <p:cBhvr>
                                        <p:cTn id="119" dur="500"/>
                                        <p:tgtEl>
                                          <p:spTgt spid="218"/>
                                        </p:tgtEl>
                                      </p:cBhvr>
                                    </p:animEffect>
                                  </p:childTnLst>
                                </p:cTn>
                              </p:par>
                              <p:par>
                                <p:cTn id="120" presetID="53" presetClass="entr" presetSubtype="16" fill="hold" nodeType="withEffect">
                                  <p:stCondLst>
                                    <p:cond delay="0"/>
                                  </p:stCondLst>
                                  <p:childTnLst>
                                    <p:set>
                                      <p:cBhvr>
                                        <p:cTn id="121" dur="1" fill="hold">
                                          <p:stCondLst>
                                            <p:cond delay="0"/>
                                          </p:stCondLst>
                                        </p:cTn>
                                        <p:tgtEl>
                                          <p:spTgt spid="198"/>
                                        </p:tgtEl>
                                        <p:attrNameLst>
                                          <p:attrName>style.visibility</p:attrName>
                                        </p:attrNameLst>
                                      </p:cBhvr>
                                      <p:to>
                                        <p:strVal val="visible"/>
                                      </p:to>
                                    </p:set>
                                    <p:anim calcmode="lin" valueType="num">
                                      <p:cBhvr>
                                        <p:cTn id="122" dur="500" fill="hold"/>
                                        <p:tgtEl>
                                          <p:spTgt spid="198"/>
                                        </p:tgtEl>
                                        <p:attrNameLst>
                                          <p:attrName>ppt_w</p:attrName>
                                        </p:attrNameLst>
                                      </p:cBhvr>
                                      <p:tavLst>
                                        <p:tav tm="0">
                                          <p:val>
                                            <p:fltVal val="0"/>
                                          </p:val>
                                        </p:tav>
                                        <p:tav tm="100000">
                                          <p:val>
                                            <p:strVal val="#ppt_w"/>
                                          </p:val>
                                        </p:tav>
                                      </p:tavLst>
                                    </p:anim>
                                    <p:anim calcmode="lin" valueType="num">
                                      <p:cBhvr>
                                        <p:cTn id="123" dur="500" fill="hold"/>
                                        <p:tgtEl>
                                          <p:spTgt spid="198"/>
                                        </p:tgtEl>
                                        <p:attrNameLst>
                                          <p:attrName>ppt_h</p:attrName>
                                        </p:attrNameLst>
                                      </p:cBhvr>
                                      <p:tavLst>
                                        <p:tav tm="0">
                                          <p:val>
                                            <p:fltVal val="0"/>
                                          </p:val>
                                        </p:tav>
                                        <p:tav tm="100000">
                                          <p:val>
                                            <p:strVal val="#ppt_h"/>
                                          </p:val>
                                        </p:tav>
                                      </p:tavLst>
                                    </p:anim>
                                    <p:animEffect transition="in" filter="fade">
                                      <p:cBhvr>
                                        <p:cTn id="124" dur="500"/>
                                        <p:tgtEl>
                                          <p:spTgt spid="198"/>
                                        </p:tgtEl>
                                      </p:cBhvr>
                                    </p:animEffect>
                                  </p:childTnLst>
                                </p:cTn>
                              </p:par>
                              <p:par>
                                <p:cTn id="125" presetID="53" presetClass="entr" presetSubtype="16" fill="hold" nodeType="withEffect">
                                  <p:stCondLst>
                                    <p:cond delay="0"/>
                                  </p:stCondLst>
                                  <p:childTnLst>
                                    <p:set>
                                      <p:cBhvr>
                                        <p:cTn id="126" dur="1" fill="hold">
                                          <p:stCondLst>
                                            <p:cond delay="0"/>
                                          </p:stCondLst>
                                        </p:cTn>
                                        <p:tgtEl>
                                          <p:spTgt spid="236"/>
                                        </p:tgtEl>
                                        <p:attrNameLst>
                                          <p:attrName>style.visibility</p:attrName>
                                        </p:attrNameLst>
                                      </p:cBhvr>
                                      <p:to>
                                        <p:strVal val="visible"/>
                                      </p:to>
                                    </p:set>
                                    <p:anim calcmode="lin" valueType="num">
                                      <p:cBhvr>
                                        <p:cTn id="127" dur="500" fill="hold"/>
                                        <p:tgtEl>
                                          <p:spTgt spid="236"/>
                                        </p:tgtEl>
                                        <p:attrNameLst>
                                          <p:attrName>ppt_w</p:attrName>
                                        </p:attrNameLst>
                                      </p:cBhvr>
                                      <p:tavLst>
                                        <p:tav tm="0">
                                          <p:val>
                                            <p:fltVal val="0"/>
                                          </p:val>
                                        </p:tav>
                                        <p:tav tm="100000">
                                          <p:val>
                                            <p:strVal val="#ppt_w"/>
                                          </p:val>
                                        </p:tav>
                                      </p:tavLst>
                                    </p:anim>
                                    <p:anim calcmode="lin" valueType="num">
                                      <p:cBhvr>
                                        <p:cTn id="128" dur="500" fill="hold"/>
                                        <p:tgtEl>
                                          <p:spTgt spid="236"/>
                                        </p:tgtEl>
                                        <p:attrNameLst>
                                          <p:attrName>ppt_h</p:attrName>
                                        </p:attrNameLst>
                                      </p:cBhvr>
                                      <p:tavLst>
                                        <p:tav tm="0">
                                          <p:val>
                                            <p:fltVal val="0"/>
                                          </p:val>
                                        </p:tav>
                                        <p:tav tm="100000">
                                          <p:val>
                                            <p:strVal val="#ppt_h"/>
                                          </p:val>
                                        </p:tav>
                                      </p:tavLst>
                                    </p:anim>
                                    <p:animEffect transition="in" filter="fade">
                                      <p:cBhvr>
                                        <p:cTn id="129"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About us</a:t>
            </a:r>
          </a:p>
          <a:p>
            <a:r>
              <a:rPr lang="en-US" dirty="0"/>
              <a:t>What is Computer Science?</a:t>
            </a:r>
          </a:p>
          <a:p>
            <a:r>
              <a:rPr lang="en-US" dirty="0">
                <a:solidFill>
                  <a:schemeClr val="accent2"/>
                </a:solidFill>
              </a:rPr>
              <a:t>About this course</a:t>
            </a:r>
          </a:p>
          <a:p>
            <a:pPr lvl="1"/>
            <a:r>
              <a:rPr lang="en-US" dirty="0">
                <a:solidFill>
                  <a:schemeClr val="accent2"/>
                </a:solidFill>
              </a:rPr>
              <a:t>Learning objectives</a:t>
            </a:r>
          </a:p>
          <a:p>
            <a:pPr lvl="1"/>
            <a:r>
              <a:rPr lang="en-US" dirty="0">
                <a:solidFill>
                  <a:schemeClr val="accent2"/>
                </a:solidFill>
              </a:rPr>
              <a:t>Other similar courses</a:t>
            </a:r>
          </a:p>
          <a:p>
            <a:pPr lvl="1"/>
            <a:r>
              <a:rPr lang="en-US" dirty="0">
                <a:solidFill>
                  <a:schemeClr val="accent2"/>
                </a:solidFill>
              </a:rPr>
              <a:t>Course components</a:t>
            </a:r>
          </a:p>
          <a:p>
            <a:r>
              <a:rPr lang="en-US" dirty="0"/>
              <a:t>Our learning model</a:t>
            </a:r>
          </a:p>
        </p:txBody>
      </p:sp>
      <p:sp>
        <p:nvSpPr>
          <p:cNvPr id="8" name="Content Placeholder 7"/>
          <p:cNvSpPr>
            <a:spLocks noGrp="1"/>
          </p:cNvSpPr>
          <p:nvPr>
            <p:ph sz="half" idx="2"/>
          </p:nvPr>
        </p:nvSpPr>
        <p:spPr/>
        <p:txBody>
          <a:bodyPr>
            <a:normAutofit/>
          </a:bodyPr>
          <a:lstStyle/>
          <a:p>
            <a:r>
              <a:rPr lang="en-US" dirty="0"/>
              <a:t>Tools and resources</a:t>
            </a:r>
          </a:p>
          <a:p>
            <a:pPr lvl="1"/>
            <a:r>
              <a:rPr lang="en-US" dirty="0"/>
              <a:t>Course Website</a:t>
            </a:r>
          </a:p>
          <a:p>
            <a:pPr lvl="1"/>
            <a:r>
              <a:rPr lang="en-US" dirty="0"/>
              <a:t>Zoom</a:t>
            </a:r>
          </a:p>
          <a:p>
            <a:pPr lvl="1"/>
            <a:r>
              <a:rPr lang="en-US" dirty="0"/>
              <a:t>Ed</a:t>
            </a:r>
          </a:p>
          <a:p>
            <a:pPr lvl="1"/>
            <a:r>
              <a:rPr lang="en-US" dirty="0" err="1"/>
              <a:t>PollEverywhere</a:t>
            </a:r>
            <a:endParaRPr lang="en-US" dirty="0"/>
          </a:p>
          <a:p>
            <a:pPr lvl="1"/>
            <a:r>
              <a:rPr lang="en-US" dirty="0"/>
              <a:t>Discord</a:t>
            </a:r>
          </a:p>
          <a:p>
            <a:r>
              <a:rPr lang="en-US" dirty="0">
                <a:solidFill>
                  <a:schemeClr val="accent1">
                    <a:lumMod val="75000"/>
                    <a:lumOff val="25000"/>
                  </a:schemeClr>
                </a:solidFill>
              </a:rPr>
              <a:t>Assessment and grading</a:t>
            </a:r>
          </a:p>
          <a:p>
            <a:r>
              <a:rPr lang="en-US" dirty="0">
                <a:solidFill>
                  <a:schemeClr val="accent1">
                    <a:lumMod val="75000"/>
                    <a:lumOff val="25000"/>
                  </a:schemeClr>
                </a:solidFill>
              </a:rPr>
              <a:t>Collaboration</a:t>
            </a:r>
          </a:p>
        </p:txBody>
      </p:sp>
      <p:sp>
        <p:nvSpPr>
          <p:cNvPr id="6" name="Footer Placeholder 5"/>
          <p:cNvSpPr>
            <a:spLocks noGrp="1"/>
          </p:cNvSpPr>
          <p:nvPr>
            <p:ph type="ftr" sz="quarter" idx="11"/>
          </p:nvPr>
        </p:nvSpPr>
        <p:spPr/>
        <p:txBody>
          <a:bodyPr/>
          <a:lstStyle/>
          <a:p>
            <a:r>
              <a:rPr lang="en-US">
                <a:solidFill>
                  <a:schemeClr val="bg1"/>
                </a:solidFill>
              </a:rPr>
              <a:t>Lesson 0 - Spring 2021</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9D3C886E-6997-4228-A88B-2272D22D50D1}" type="slidenum">
              <a:rPr lang="en-US" smtClean="0">
                <a:solidFill>
                  <a:schemeClr val="bg1"/>
                </a:solidFill>
              </a:rPr>
              <a:t>6</a:t>
            </a:fld>
            <a:endParaRPr lang="en-US" dirty="0">
              <a:solidFill>
                <a:schemeClr val="bg1"/>
              </a:solidFill>
            </a:endParaRPr>
          </a:p>
        </p:txBody>
      </p:sp>
      <p:sp>
        <p:nvSpPr>
          <p:cNvPr id="4" name="Right Arrow 3"/>
          <p:cNvSpPr/>
          <p:nvPr/>
        </p:nvSpPr>
        <p:spPr>
          <a:xfrm flipH="1">
            <a:off x="3827868" y="3015869"/>
            <a:ext cx="580171" cy="157655"/>
          </a:xfrm>
          <a:prstGeom prst="rightArrow">
            <a:avLst>
              <a:gd name="adj1" fmla="val 50000"/>
              <a:gd name="adj2" fmla="val 102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CD49C4B-0932-4D96-A69B-1F850D851748}"/>
              </a:ext>
            </a:extLst>
          </p:cNvPr>
          <p:cNvSpPr/>
          <p:nvPr/>
        </p:nvSpPr>
        <p:spPr>
          <a:xfrm>
            <a:off x="6096000" y="4305300"/>
            <a:ext cx="4114800" cy="10287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5">
            <a:extLst>
              <a:ext uri="{FF2B5EF4-FFF2-40B4-BE49-F238E27FC236}">
                <a16:creationId xmlns:a16="http://schemas.microsoft.com/office/drawing/2014/main" id="{30E8569B-F6BA-47B6-936C-7DC1A6A4CA07}"/>
              </a:ext>
            </a:extLst>
          </p:cNvPr>
          <p:cNvSpPr/>
          <p:nvPr/>
        </p:nvSpPr>
        <p:spPr>
          <a:xfrm>
            <a:off x="5437239" y="4675553"/>
            <a:ext cx="506361" cy="25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2EBF64C-9519-459E-B624-BE2A107D18DE}"/>
              </a:ext>
            </a:extLst>
          </p:cNvPr>
          <p:cNvSpPr txBox="1"/>
          <p:nvPr/>
        </p:nvSpPr>
        <p:spPr>
          <a:xfrm>
            <a:off x="4527576" y="4532419"/>
            <a:ext cx="994816" cy="461665"/>
          </a:xfrm>
          <a:prstGeom prst="rect">
            <a:avLst/>
          </a:prstGeom>
          <a:noFill/>
        </p:spPr>
        <p:txBody>
          <a:bodyPr wrap="square" rtlCol="0">
            <a:spAutoFit/>
          </a:bodyPr>
          <a:lstStyle/>
          <a:p>
            <a:r>
              <a:rPr lang="en-US" sz="2400" dirty="0">
                <a:solidFill>
                  <a:schemeClr val="accent1">
                    <a:lumMod val="75000"/>
                    <a:lumOff val="25000"/>
                  </a:schemeClr>
                </a:solidFill>
              </a:rPr>
              <a:t>(Wed)</a:t>
            </a:r>
          </a:p>
        </p:txBody>
      </p:sp>
    </p:spTree>
    <p:extLst>
      <p:ext uri="{BB962C8B-B14F-4D97-AF65-F5344CB8AC3E}">
        <p14:creationId xmlns:p14="http://schemas.microsoft.com/office/powerpoint/2010/main" val="2749055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Computer Science?</a:t>
            </a:r>
          </a:p>
        </p:txBody>
      </p:sp>
      <p:sp>
        <p:nvSpPr>
          <p:cNvPr id="3" name="Content Placeholder 2"/>
          <p:cNvSpPr>
            <a:spLocks noGrp="1"/>
          </p:cNvSpPr>
          <p:nvPr>
            <p:ph type="body" idx="1"/>
          </p:nvPr>
        </p:nvSpPr>
        <p:spPr>
          <a:xfrm>
            <a:off x="6194425" y="1675479"/>
            <a:ext cx="5157787" cy="518480"/>
          </a:xfrm>
        </p:spPr>
        <p:txBody>
          <a:bodyPr>
            <a:normAutofit/>
          </a:bodyPr>
          <a:lstStyle/>
          <a:p>
            <a:r>
              <a:rPr lang="en-US" sz="2800" dirty="0"/>
              <a:t>Algorithm</a:t>
            </a:r>
            <a:r>
              <a:rPr lang="en-US" dirty="0"/>
              <a:t>:</a:t>
            </a:r>
          </a:p>
        </p:txBody>
      </p:sp>
      <p:sp>
        <p:nvSpPr>
          <p:cNvPr id="6" name="Content Placeholder 5"/>
          <p:cNvSpPr>
            <a:spLocks noGrp="1"/>
          </p:cNvSpPr>
          <p:nvPr>
            <p:ph sz="half" idx="2"/>
          </p:nvPr>
        </p:nvSpPr>
        <p:spPr>
          <a:xfrm>
            <a:off x="6194425" y="2189461"/>
            <a:ext cx="5157787" cy="3228193"/>
          </a:xfrm>
        </p:spPr>
        <p:txBody>
          <a:bodyPr>
            <a:normAutofit lnSpcReduction="10000"/>
          </a:bodyPr>
          <a:lstStyle/>
          <a:p>
            <a:pPr>
              <a:buNone/>
            </a:pPr>
            <a:r>
              <a:rPr lang="en-US" altLang="en-US" dirty="0"/>
              <a:t>a step-by-step procedure for solving a problem or accomplishing some end </a:t>
            </a:r>
            <a:r>
              <a:rPr lang="en-US" altLang="en-US" i="1" dirty="0"/>
              <a:t>especially by a computer</a:t>
            </a:r>
          </a:p>
          <a:p>
            <a:pPr>
              <a:buNone/>
            </a:pPr>
            <a:endParaRPr lang="en-US" altLang="en-US" b="1" i="1" dirty="0">
              <a:ln w="9525">
                <a:solidFill>
                  <a:schemeClr val="bg1"/>
                </a:solidFill>
                <a:prstDash val="solid"/>
              </a:ln>
              <a:effectLst>
                <a:outerShdw blurRad="12700" dist="38100" dir="2700000" algn="tl" rotWithShape="0">
                  <a:schemeClr val="bg1">
                    <a:lumMod val="50000"/>
                  </a:schemeClr>
                </a:outerShdw>
              </a:effectLst>
            </a:endParaRPr>
          </a:p>
          <a:p>
            <a:pPr algn="ctr">
              <a:buNone/>
            </a:pPr>
            <a:r>
              <a:rPr lang="en-US" altLang="en-US" sz="3200" b="1" dirty="0">
                <a:ln w="9525">
                  <a:solidFill>
                    <a:schemeClr val="bg1"/>
                  </a:solidFill>
                  <a:prstDash val="solid"/>
                </a:ln>
                <a:effectLst>
                  <a:outerShdw blurRad="12700" dist="38100" dir="2700000" algn="tl" rotWithShape="0">
                    <a:schemeClr val="bg1">
                      <a:lumMod val="50000"/>
                    </a:schemeClr>
                  </a:outerShdw>
                </a:effectLst>
              </a:rPr>
              <a:t>Programming is like </a:t>
            </a:r>
          </a:p>
          <a:p>
            <a:pPr algn="ctr">
              <a:buNone/>
            </a:pPr>
            <a:r>
              <a:rPr lang="en-US" altLang="en-US" sz="3200" b="1" dirty="0">
                <a:ln w="9525">
                  <a:solidFill>
                    <a:schemeClr val="bg1"/>
                  </a:solidFill>
                  <a:prstDash val="solid"/>
                </a:ln>
                <a:effectLst>
                  <a:outerShdw blurRad="12700" dist="38100" dir="2700000" algn="tl" rotWithShape="0">
                    <a:schemeClr val="bg1">
                      <a:lumMod val="50000"/>
                    </a:schemeClr>
                  </a:outerShdw>
                </a:effectLst>
              </a:rPr>
              <a:t>a building block</a:t>
            </a:r>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7</a:t>
            </a:fld>
            <a:endParaRPr lang="en-US" dirty="0"/>
          </a:p>
        </p:txBody>
      </p:sp>
      <p:sp>
        <p:nvSpPr>
          <p:cNvPr id="7" name="TextBox 6">
            <a:extLst>
              <a:ext uri="{FF2B5EF4-FFF2-40B4-BE49-F238E27FC236}">
                <a16:creationId xmlns:a16="http://schemas.microsoft.com/office/drawing/2014/main" id="{5E95A429-8817-4965-B3A3-61BA4BD8D139}"/>
              </a:ext>
            </a:extLst>
          </p:cNvPr>
          <p:cNvSpPr txBox="1"/>
          <p:nvPr/>
        </p:nvSpPr>
        <p:spPr>
          <a:xfrm>
            <a:off x="1052052" y="3089468"/>
            <a:ext cx="3746091" cy="584775"/>
          </a:xfrm>
          <a:prstGeom prst="rect">
            <a:avLst/>
          </a:prstGeom>
          <a:noFill/>
        </p:spPr>
        <p:txBody>
          <a:bodyPr wrap="square" rtlCol="0">
            <a:spAutoFit/>
          </a:bodyPr>
          <a:lstStyle/>
          <a:p>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Algorithmic Thinking</a:t>
            </a:r>
          </a:p>
        </p:txBody>
      </p:sp>
      <p:sp>
        <p:nvSpPr>
          <p:cNvPr id="8" name="Thought Bubble: Cloud 7">
            <a:extLst>
              <a:ext uri="{FF2B5EF4-FFF2-40B4-BE49-F238E27FC236}">
                <a16:creationId xmlns:a16="http://schemas.microsoft.com/office/drawing/2014/main" id="{29A28251-76D9-4A4D-AE31-B1769F8FCCBE}"/>
              </a:ext>
            </a:extLst>
          </p:cNvPr>
          <p:cNvSpPr/>
          <p:nvPr/>
        </p:nvSpPr>
        <p:spPr>
          <a:xfrm>
            <a:off x="653845" y="2143433"/>
            <a:ext cx="4542503" cy="2807109"/>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8AC380C-215F-484C-AB9C-48F636FD6467}"/>
              </a:ext>
            </a:extLst>
          </p:cNvPr>
          <p:cNvSpPr txBox="1"/>
          <p:nvPr/>
        </p:nvSpPr>
        <p:spPr>
          <a:xfrm>
            <a:off x="3111591" y="2611632"/>
            <a:ext cx="1368311" cy="369332"/>
          </a:xfrm>
          <a:prstGeom prst="rect">
            <a:avLst/>
          </a:prstGeom>
          <a:noFill/>
        </p:spPr>
        <p:txBody>
          <a:bodyPr wrap="square" rtlCol="0">
            <a:spAutoFit/>
          </a:bodyPr>
          <a:lstStyle/>
          <a:p>
            <a:r>
              <a:rPr lang="en-US" dirty="0"/>
              <a:t>Computers?</a:t>
            </a:r>
          </a:p>
        </p:txBody>
      </p:sp>
      <p:sp>
        <p:nvSpPr>
          <p:cNvPr id="10" name="TextBox 9">
            <a:extLst>
              <a:ext uri="{FF2B5EF4-FFF2-40B4-BE49-F238E27FC236}">
                <a16:creationId xmlns:a16="http://schemas.microsoft.com/office/drawing/2014/main" id="{276D8AE5-5458-44AE-8CEF-30CBB43BD835}"/>
              </a:ext>
            </a:extLst>
          </p:cNvPr>
          <p:cNvSpPr txBox="1"/>
          <p:nvPr/>
        </p:nvSpPr>
        <p:spPr>
          <a:xfrm>
            <a:off x="1875945" y="3803557"/>
            <a:ext cx="1368311" cy="369332"/>
          </a:xfrm>
          <a:prstGeom prst="rect">
            <a:avLst/>
          </a:prstGeom>
          <a:noFill/>
        </p:spPr>
        <p:txBody>
          <a:bodyPr wrap="square" rtlCol="0">
            <a:spAutoFit/>
          </a:bodyPr>
          <a:lstStyle/>
          <a:p>
            <a:r>
              <a:rPr lang="en-US" dirty="0"/>
              <a:t>Science?</a:t>
            </a:r>
          </a:p>
        </p:txBody>
      </p:sp>
    </p:spTree>
    <p:extLst>
      <p:ext uri="{BB962C8B-B14F-4D97-AF65-F5344CB8AC3E}">
        <p14:creationId xmlns:p14="http://schemas.microsoft.com/office/powerpoint/2010/main" val="406681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7"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77500" lnSpcReduction="20000"/>
          </a:bodyPr>
          <a:lstStyle/>
          <a:p>
            <a:pPr marL="0" indent="0">
              <a:buNone/>
            </a:pPr>
            <a:r>
              <a:rPr lang="en-US" i="1" dirty="0"/>
              <a:t>or, “What will I learn in this class?”</a:t>
            </a:r>
          </a:p>
          <a:p>
            <a:pPr marL="0" indent="0">
              <a:buNone/>
            </a:pPr>
            <a:endParaRPr lang="en-US" i="1" dirty="0"/>
          </a:p>
          <a:p>
            <a:pPr>
              <a:spcBef>
                <a:spcPts val="1800"/>
              </a:spcBef>
            </a:pPr>
            <a:r>
              <a:rPr lang="en-US" b="1" dirty="0"/>
              <a:t>Functionality/Behavior:</a:t>
            </a:r>
            <a:r>
              <a:rPr lang="en-US" dirty="0"/>
              <a:t> Write functionally correct Java programs that meet a provided specification and/or solve a specified problem</a:t>
            </a:r>
          </a:p>
          <a:p>
            <a:pPr>
              <a:spcBef>
                <a:spcPts val="1800"/>
              </a:spcBef>
            </a:pPr>
            <a:r>
              <a:rPr lang="en-US" b="1" dirty="0"/>
              <a:t>Functional Decomposition:</a:t>
            </a:r>
            <a:r>
              <a:rPr lang="en-US" dirty="0"/>
              <a:t> Break down problems into </a:t>
            </a:r>
            <a:r>
              <a:rPr lang="en-US" dirty="0" err="1"/>
              <a:t>subproblems</a:t>
            </a:r>
            <a:r>
              <a:rPr lang="en-US" dirty="0"/>
              <a:t> that are modular and reusable, and define methods to represent those </a:t>
            </a:r>
            <a:r>
              <a:rPr lang="en-US" dirty="0" err="1"/>
              <a:t>subproblems</a:t>
            </a:r>
            <a:endParaRPr lang="en-US" dirty="0"/>
          </a:p>
          <a:p>
            <a:pPr>
              <a:spcBef>
                <a:spcPts val="1800"/>
              </a:spcBef>
            </a:pPr>
            <a:r>
              <a:rPr lang="en-US" b="1" dirty="0"/>
              <a:t>Control Structures:</a:t>
            </a:r>
            <a:r>
              <a:rPr lang="en-US" dirty="0"/>
              <a:t> Select and apply control structures (e.g. methods, loops, conditionals) to manage the flow of control and information in programs</a:t>
            </a:r>
          </a:p>
          <a:p>
            <a:pPr>
              <a:spcBef>
                <a:spcPts val="1800"/>
              </a:spcBef>
            </a:pPr>
            <a:r>
              <a:rPr lang="en-US" b="1" dirty="0"/>
              <a:t>Data Abstraction:</a:t>
            </a:r>
            <a:r>
              <a:rPr lang="en-US" dirty="0"/>
              <a:t> Select and apply basic data abstractions (e.g. variables, parameters, arrays, classes) to manage and manipulate data in programs</a:t>
            </a:r>
          </a:p>
          <a:p>
            <a:pPr>
              <a:spcBef>
                <a:spcPts val="1800"/>
              </a:spcBef>
            </a:pPr>
            <a:r>
              <a:rPr lang="en-US" b="1" dirty="0"/>
              <a:t>Code Quality:</a:t>
            </a:r>
            <a:r>
              <a:rPr lang="en-US" dirty="0"/>
              <a:t> Define programs that are well-written, readable, maintainable, and conform to established standards</a:t>
            </a:r>
          </a:p>
          <a:p>
            <a:pPr marL="0" indent="0">
              <a:buNone/>
            </a:pPr>
            <a:endParaRPr lang="en-US" i="1" dirty="0"/>
          </a:p>
        </p:txBody>
      </p:sp>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8</a:t>
            </a:fld>
            <a:endParaRPr lang="en-US" dirty="0"/>
          </a:p>
        </p:txBody>
      </p:sp>
    </p:spTree>
    <p:extLst>
      <p:ext uri="{BB962C8B-B14F-4D97-AF65-F5344CB8AC3E}">
        <p14:creationId xmlns:p14="http://schemas.microsoft.com/office/powerpoint/2010/main" val="1788542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Similar Courses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67564930"/>
              </p:ext>
            </p:extLst>
          </p:nvPr>
        </p:nvGraphicFramePr>
        <p:xfrm>
          <a:off x="838200" y="1825625"/>
          <a:ext cx="10515600" cy="3906520"/>
        </p:xfrm>
        <a:graphic>
          <a:graphicData uri="http://schemas.openxmlformats.org/drawingml/2006/table">
            <a:tbl>
              <a:tblPr firstRow="1" bandRow="1">
                <a:tableStyleId>{5C22544A-7EE6-4342-B048-85BDC9FD1C3A}</a:tableStyleId>
              </a:tblPr>
              <a:tblGrid>
                <a:gridCol w="1646446">
                  <a:extLst>
                    <a:ext uri="{9D8B030D-6E8A-4147-A177-3AD203B41FA5}">
                      <a16:colId xmlns:a16="http://schemas.microsoft.com/office/drawing/2014/main" val="3507331294"/>
                    </a:ext>
                  </a:extLst>
                </a:gridCol>
                <a:gridCol w="8869154">
                  <a:extLst>
                    <a:ext uri="{9D8B030D-6E8A-4147-A177-3AD203B41FA5}">
                      <a16:colId xmlns:a16="http://schemas.microsoft.com/office/drawing/2014/main" val="903398651"/>
                    </a:ext>
                  </a:extLst>
                </a:gridCol>
              </a:tblGrid>
              <a:tr h="370840">
                <a:tc>
                  <a:txBody>
                    <a:bodyPr/>
                    <a:lstStyle/>
                    <a:p>
                      <a:r>
                        <a:rPr lang="en-US" sz="1600" dirty="0"/>
                        <a:t>Course</a:t>
                      </a:r>
                    </a:p>
                  </a:txBody>
                  <a:tcPr/>
                </a:tc>
                <a:tc>
                  <a:txBody>
                    <a:bodyPr/>
                    <a:lstStyle/>
                    <a:p>
                      <a:r>
                        <a:rPr lang="en-US" sz="1600" dirty="0"/>
                        <a:t>Good choice if…</a:t>
                      </a:r>
                    </a:p>
                  </a:txBody>
                  <a:tcPr/>
                </a:tc>
                <a:extLst>
                  <a:ext uri="{0D108BD9-81ED-4DB2-BD59-A6C34878D82A}">
                    <a16:rowId xmlns:a16="http://schemas.microsoft.com/office/drawing/2014/main" val="1717081919"/>
                  </a:ext>
                </a:extLst>
              </a:tr>
              <a:tr h="370840">
                <a:tc>
                  <a:txBody>
                    <a:bodyPr/>
                    <a:lstStyle/>
                    <a:p>
                      <a:r>
                        <a:rPr lang="en-US" sz="1600" dirty="0"/>
                        <a:t>CSE 142</a:t>
                      </a:r>
                    </a:p>
                  </a:txBody>
                  <a:tcPr/>
                </a:tc>
                <a:tc>
                  <a:txBody>
                    <a:bodyPr/>
                    <a:lstStyle/>
                    <a:p>
                      <a:pPr marL="285750" indent="-285750">
                        <a:buFont typeface="Arial" panose="020B0604020202020204" pitchFamily="34" charset="0"/>
                        <a:buChar char="•"/>
                      </a:pPr>
                      <a:r>
                        <a:rPr lang="en-US" sz="1600" dirty="0"/>
                        <a:t>You’ve never programmed</a:t>
                      </a:r>
                      <a:r>
                        <a:rPr lang="en-US" sz="1600" baseline="0" dirty="0"/>
                        <a:t> before OR</a:t>
                      </a:r>
                    </a:p>
                    <a:p>
                      <a:pPr marL="285750" indent="-285750">
                        <a:buFont typeface="Arial" panose="020B0604020202020204" pitchFamily="34" charset="0"/>
                        <a:buChar char="•"/>
                      </a:pPr>
                      <a:r>
                        <a:rPr lang="en-US" sz="1600" baseline="0" dirty="0"/>
                        <a:t>You’ve done a little programming but feel rusty or not confident AND</a:t>
                      </a:r>
                    </a:p>
                    <a:p>
                      <a:pPr marL="285750" indent="-285750">
                        <a:buFont typeface="Arial" panose="020B0604020202020204" pitchFamily="34" charset="0"/>
                        <a:buChar char="•"/>
                      </a:pPr>
                      <a:r>
                        <a:rPr lang="en-US" sz="1600" baseline="0" dirty="0"/>
                        <a:t>You are, or want to be, in a major such as CS, CE, EE, Info, etc. that requires Java programming</a:t>
                      </a:r>
                      <a:endParaRPr lang="en-US" sz="1600" dirty="0"/>
                    </a:p>
                  </a:txBody>
                  <a:tcPr/>
                </a:tc>
                <a:extLst>
                  <a:ext uri="{0D108BD9-81ED-4DB2-BD59-A6C34878D82A}">
                    <a16:rowId xmlns:a16="http://schemas.microsoft.com/office/drawing/2014/main" val="4086565240"/>
                  </a:ext>
                </a:extLst>
              </a:tr>
              <a:tr h="370840">
                <a:tc>
                  <a:txBody>
                    <a:bodyPr/>
                    <a:lstStyle/>
                    <a:p>
                      <a:r>
                        <a:rPr lang="en-US" sz="1600" dirty="0"/>
                        <a:t>CSE 143</a:t>
                      </a:r>
                    </a:p>
                  </a:txBody>
                  <a:tcPr/>
                </a:tc>
                <a:tc>
                  <a:txBody>
                    <a:bodyPr/>
                    <a:lstStyle/>
                    <a:p>
                      <a:pPr marL="285750" indent="-285750">
                        <a:buFont typeface="Arial" panose="020B0604020202020204" pitchFamily="34" charset="0"/>
                        <a:buChar char="•"/>
                      </a:pPr>
                      <a:r>
                        <a:rPr lang="en-US" sz="1600" dirty="0"/>
                        <a:t>You’ve programming in Java before OR</a:t>
                      </a:r>
                    </a:p>
                    <a:p>
                      <a:pPr marL="285750" indent="-285750">
                        <a:buFont typeface="Arial" panose="020B0604020202020204" pitchFamily="34" charset="0"/>
                        <a:buChar char="•"/>
                      </a:pPr>
                      <a:r>
                        <a:rPr lang="en-US" sz="1600" dirty="0"/>
                        <a:t>You took AP CS A or IB CS</a:t>
                      </a:r>
                      <a:r>
                        <a:rPr lang="en-US" sz="1600" baseline="0" dirty="0"/>
                        <a:t> in high school</a:t>
                      </a:r>
                    </a:p>
                  </a:txBody>
                  <a:tcPr/>
                </a:tc>
                <a:extLst>
                  <a:ext uri="{0D108BD9-81ED-4DB2-BD59-A6C34878D82A}">
                    <a16:rowId xmlns:a16="http://schemas.microsoft.com/office/drawing/2014/main" val="1277949693"/>
                  </a:ext>
                </a:extLst>
              </a:tr>
              <a:tr h="370840">
                <a:tc>
                  <a:txBody>
                    <a:bodyPr/>
                    <a:lstStyle/>
                    <a:p>
                      <a:r>
                        <a:rPr lang="en-US" sz="1600" dirty="0"/>
                        <a:t>CSE 143X</a:t>
                      </a:r>
                    </a:p>
                  </a:txBody>
                  <a:tcPr/>
                </a:tc>
                <a:tc>
                  <a:txBody>
                    <a:bodyPr/>
                    <a:lstStyle/>
                    <a:p>
                      <a:pPr marL="285750" indent="-285750">
                        <a:buFont typeface="Arial" panose="020B0604020202020204" pitchFamily="34" charset="0"/>
                        <a:buChar char="•"/>
                      </a:pPr>
                      <a:r>
                        <a:rPr lang="en-US" sz="1600" dirty="0"/>
                        <a:t>You’ve programmed</a:t>
                      </a:r>
                      <a:r>
                        <a:rPr lang="en-US" sz="1600" baseline="0" dirty="0"/>
                        <a:t> a lot before </a:t>
                      </a:r>
                      <a:r>
                        <a:rPr lang="en-US" sz="1600" i="1" baseline="0" dirty="0"/>
                        <a:t>in a language other than Java </a:t>
                      </a:r>
                      <a:r>
                        <a:rPr lang="en-US" sz="1600" i="0" baseline="0" dirty="0"/>
                        <a:t>OR</a:t>
                      </a:r>
                    </a:p>
                    <a:p>
                      <a:pPr marL="285750" indent="-285750">
                        <a:buFont typeface="Arial" panose="020B0604020202020204" pitchFamily="34" charset="0"/>
                        <a:buChar char="•"/>
                      </a:pPr>
                      <a:r>
                        <a:rPr lang="en-US" sz="1600" i="0" baseline="0" dirty="0"/>
                        <a:t>You are confident you can pick up new concepts very quickly OR</a:t>
                      </a:r>
                    </a:p>
                    <a:p>
                      <a:pPr marL="285750" indent="-285750">
                        <a:buFont typeface="Arial" panose="020B0604020202020204" pitchFamily="34" charset="0"/>
                        <a:buChar char="•"/>
                      </a:pPr>
                      <a:r>
                        <a:rPr lang="en-US" sz="1600" i="0" baseline="0" dirty="0"/>
                        <a:t>You </a:t>
                      </a:r>
                      <a:r>
                        <a:rPr lang="en-US" sz="1600" i="1" baseline="0" dirty="0"/>
                        <a:t>really, really</a:t>
                      </a:r>
                      <a:r>
                        <a:rPr lang="en-US" sz="1600" i="0" baseline="0" dirty="0"/>
                        <a:t> need to get through two courses in one quarter</a:t>
                      </a:r>
                      <a:endParaRPr lang="en-US" sz="1600" i="0" dirty="0"/>
                    </a:p>
                  </a:txBody>
                  <a:tcPr/>
                </a:tc>
                <a:extLst>
                  <a:ext uri="{0D108BD9-81ED-4DB2-BD59-A6C34878D82A}">
                    <a16:rowId xmlns:a16="http://schemas.microsoft.com/office/drawing/2014/main" val="233225070"/>
                  </a:ext>
                </a:extLst>
              </a:tr>
              <a:tr h="370840">
                <a:tc>
                  <a:txBody>
                    <a:bodyPr/>
                    <a:lstStyle/>
                    <a:p>
                      <a:r>
                        <a:rPr lang="en-US" sz="1600" dirty="0"/>
                        <a:t>CSE 160</a:t>
                      </a:r>
                    </a:p>
                  </a:txBody>
                  <a:tcPr/>
                </a:tc>
                <a:tc>
                  <a:txBody>
                    <a:bodyPr/>
                    <a:lstStyle/>
                    <a:p>
                      <a:pPr marL="285750" indent="-285750">
                        <a:buFont typeface="Arial" panose="020B0604020202020204" pitchFamily="34" charset="0"/>
                        <a:buChar char="•"/>
                      </a:pPr>
                      <a:r>
                        <a:rPr lang="en-US" sz="1600" dirty="0"/>
                        <a:t>You’ve never programmed</a:t>
                      </a:r>
                      <a:r>
                        <a:rPr lang="en-US" sz="1600" baseline="0" dirty="0"/>
                        <a:t> before AND</a:t>
                      </a:r>
                    </a:p>
                    <a:p>
                      <a:pPr marL="285750" indent="-285750">
                        <a:buFont typeface="Arial" panose="020B0604020202020204" pitchFamily="34" charset="0"/>
                        <a:buChar char="•"/>
                      </a:pPr>
                      <a:r>
                        <a:rPr lang="en-US" sz="1600" baseline="0" dirty="0"/>
                        <a:t>You’re interested in data science and analysis OR</a:t>
                      </a:r>
                    </a:p>
                    <a:p>
                      <a:pPr marL="285750" indent="-285750">
                        <a:buFont typeface="Arial" panose="020B0604020202020204" pitchFamily="34" charset="0"/>
                        <a:buChar char="•"/>
                      </a:pPr>
                      <a:r>
                        <a:rPr lang="en-US" sz="1600" baseline="0" dirty="0"/>
                        <a:t>You’d rather learn Python than Java* OR</a:t>
                      </a:r>
                    </a:p>
                    <a:p>
                      <a:pPr marL="285750" indent="-285750">
                        <a:buFont typeface="Arial" panose="020B0604020202020204" pitchFamily="34" charset="0"/>
                        <a:buChar char="•"/>
                      </a:pPr>
                      <a:r>
                        <a:rPr lang="en-US" sz="1600" baseline="0" dirty="0"/>
                        <a:t>You are, or want to be, in a major such as Physics, Bio, Stat, etc. where analyzing data through programming is useful</a:t>
                      </a:r>
                      <a:endParaRPr lang="en-US" sz="1600" dirty="0"/>
                    </a:p>
                  </a:txBody>
                  <a:tcPr/>
                </a:tc>
                <a:extLst>
                  <a:ext uri="{0D108BD9-81ED-4DB2-BD59-A6C34878D82A}">
                    <a16:rowId xmlns:a16="http://schemas.microsoft.com/office/drawing/2014/main" val="1821074811"/>
                  </a:ext>
                </a:extLst>
              </a:tr>
            </a:tbl>
          </a:graphicData>
        </a:graphic>
      </p:graphicFrame>
      <p:sp>
        <p:nvSpPr>
          <p:cNvPr id="4" name="Footer Placeholder 3"/>
          <p:cNvSpPr>
            <a:spLocks noGrp="1"/>
          </p:cNvSpPr>
          <p:nvPr>
            <p:ph type="ftr" sz="quarter" idx="11"/>
          </p:nvPr>
        </p:nvSpPr>
        <p:spPr/>
        <p:txBody>
          <a:bodyPr/>
          <a:lstStyle/>
          <a:p>
            <a:r>
              <a:rPr lang="en-US"/>
              <a:t>Lesson 0 - Spring 2021</a:t>
            </a:r>
            <a:endParaRPr lang="en-US" dirty="0"/>
          </a:p>
        </p:txBody>
      </p:sp>
      <p:sp>
        <p:nvSpPr>
          <p:cNvPr id="5" name="Slide Number Placeholder 4"/>
          <p:cNvSpPr>
            <a:spLocks noGrp="1"/>
          </p:cNvSpPr>
          <p:nvPr>
            <p:ph type="sldNum" sz="quarter" idx="12"/>
          </p:nvPr>
        </p:nvSpPr>
        <p:spPr/>
        <p:txBody>
          <a:bodyPr/>
          <a:lstStyle/>
          <a:p>
            <a:fld id="{9D3C886E-6997-4228-A88B-2272D22D50D1}" type="slidenum">
              <a:rPr lang="en-US" smtClean="0"/>
              <a:pPr/>
              <a:t>9</a:t>
            </a:fld>
            <a:endParaRPr lang="en-US" dirty="0"/>
          </a:p>
        </p:txBody>
      </p:sp>
    </p:spTree>
    <p:extLst>
      <p:ext uri="{BB962C8B-B14F-4D97-AF65-F5344CB8AC3E}">
        <p14:creationId xmlns:p14="http://schemas.microsoft.com/office/powerpoint/2010/main" val="679503231"/>
      </p:ext>
    </p:extLst>
  </p:cSld>
  <p:clrMapOvr>
    <a:masterClrMapping/>
  </p:clrMapOvr>
</p:sld>
</file>

<file path=ppt/theme/theme1.xml><?xml version="1.0" encoding="utf-8"?>
<a:theme xmlns:a="http://schemas.openxmlformats.org/drawingml/2006/main" name="Office Theme">
  <a:themeElements>
    <a:clrScheme name="Allen School">
      <a:dk1>
        <a:sysClr val="windowText" lastClr="000000"/>
      </a:dk1>
      <a:lt1>
        <a:sysClr val="window" lastClr="FFFFFF"/>
      </a:lt1>
      <a:dk2>
        <a:srgbClr val="373545"/>
      </a:dk2>
      <a:lt2>
        <a:srgbClr val="DCD8DC"/>
      </a:lt2>
      <a:accent1>
        <a:srgbClr val="330065"/>
      </a:accent1>
      <a:accent2>
        <a:srgbClr val="917B4C"/>
      </a:accent2>
      <a:accent3>
        <a:srgbClr val="E8D3A2"/>
      </a:accent3>
      <a:accent4>
        <a:srgbClr val="330065"/>
      </a:accent4>
      <a:accent5>
        <a:srgbClr val="917B4C"/>
      </a:accent5>
      <a:accent6>
        <a:srgbClr val="E8D3A2"/>
      </a:accent6>
      <a:hlink>
        <a:srgbClr val="33006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1782</TotalTime>
  <Words>1640</Words>
  <Application>Microsoft Office PowerPoint</Application>
  <PresentationFormat>Widescreen</PresentationFormat>
  <Paragraphs>325</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Office Theme</vt:lpstr>
      <vt:lpstr>Welcome to CSE 142!</vt:lpstr>
      <vt:lpstr>Agenda</vt:lpstr>
      <vt:lpstr>Agenda</vt:lpstr>
      <vt:lpstr>Hi, I’m Miya! (she/her)</vt:lpstr>
      <vt:lpstr>Meet your TAs</vt:lpstr>
      <vt:lpstr>Agenda</vt:lpstr>
      <vt:lpstr>What is Computer Science?</vt:lpstr>
      <vt:lpstr>Learning Objectives</vt:lpstr>
      <vt:lpstr>Other Similar Courses</vt:lpstr>
      <vt:lpstr>Course Components</vt:lpstr>
      <vt:lpstr>Course Components</vt:lpstr>
      <vt:lpstr>Agenda</vt:lpstr>
      <vt:lpstr>PowerPoint Presentation</vt:lpstr>
      <vt:lpstr>Learning in CSE 142 (or anywhere)</vt:lpstr>
      <vt:lpstr>Agenda</vt:lpstr>
      <vt:lpstr>Course Website</vt:lpstr>
      <vt:lpstr>Course Website</vt:lpstr>
      <vt:lpstr>Course Website</vt:lpstr>
      <vt:lpstr>Zoom</vt:lpstr>
      <vt:lpstr>Ed</vt:lpstr>
      <vt:lpstr>Software</vt:lpstr>
      <vt:lpstr>PollEverywhere</vt:lpstr>
      <vt:lpstr>PollEverywhere</vt:lpstr>
      <vt:lpstr>Agenda</vt:lpstr>
      <vt:lpstr>Assessment and Grading</vt:lpstr>
      <vt:lpstr>Assessment</vt:lpstr>
      <vt:lpstr>Resubmission</vt:lpstr>
      <vt:lpstr>Grading</vt:lpstr>
      <vt:lpstr>Collaboration Policy</vt:lpstr>
      <vt:lpstr>Amnesty</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CSE 142!</dc:title>
  <dc:creator>Brett Wortzman</dc:creator>
  <cp:lastModifiedBy>cse-loaner</cp:lastModifiedBy>
  <cp:revision>45</cp:revision>
  <dcterms:created xsi:type="dcterms:W3CDTF">2020-09-29T18:40:50Z</dcterms:created>
  <dcterms:modified xsi:type="dcterms:W3CDTF">2021-03-29T18:08:09Z</dcterms:modified>
</cp:coreProperties>
</file>